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</p:sldIdLst>
  <p:sldSz cx="13004800" cy="9753600"/>
  <p:notesSz cx="6858000" cy="9144000"/>
  <p:defaultTextStyle>
    <a:lvl1pPr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tel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406400" y="86233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" name="Shape 8"/>
          <p:cNvSpPr/>
          <p:nvPr/>
        </p:nvSpPr>
        <p:spPr>
          <a:xfrm>
            <a:off x="406400" y="867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" name="Shape 9"/>
          <p:cNvSpPr/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Titteltekst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Brødtekst nivå én</a:t>
            </a:r>
            <a:endParaRPr sz="2400">
              <a:solidFill>
                <a:srgbClr val="5C86B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Brødtekst nivå to</a:t>
            </a:r>
            <a:endParaRPr sz="2400">
              <a:solidFill>
                <a:srgbClr val="5C86B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Brødtekst nivå tre</a:t>
            </a:r>
            <a:endParaRPr sz="2400">
              <a:solidFill>
                <a:srgbClr val="5C86B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Brødtekst nivå fire</a:t>
            </a:r>
            <a:endParaRPr sz="2400">
              <a:solidFill>
                <a:srgbClr val="5C86B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Brødtekst nivå fem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rPr>
              <a:t>1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ilde – horisont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406400" y="86233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Shape 13"/>
          <p:cNvSpPr/>
          <p:nvPr/>
        </p:nvSpPr>
        <p:spPr>
          <a:xfrm>
            <a:off x="406400" y="867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Titteltekst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Brødtekst nivå én</a:t>
            </a:r>
            <a:endParaRPr sz="2400">
              <a:solidFill>
                <a:srgbClr val="5C86B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Brødtekst nivå to</a:t>
            </a:r>
            <a:endParaRPr sz="2400">
              <a:solidFill>
                <a:srgbClr val="5C86B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Brødtekst nivå tre</a:t>
            </a:r>
            <a:endParaRPr sz="2400">
              <a:solidFill>
                <a:srgbClr val="5C86B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Brødtekst nivå fire</a:t>
            </a:r>
            <a:endParaRPr sz="2400">
              <a:solidFill>
                <a:srgbClr val="5C86B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Brødtekst nivå fem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tel – sentr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406400" y="486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" name="Shape 18"/>
          <p:cNvSpPr/>
          <p:nvPr/>
        </p:nvSpPr>
        <p:spPr>
          <a:xfrm>
            <a:off x="406400" y="49149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Shape 19"/>
          <p:cNvSpPr/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Titteltekst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ilde –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406400" y="52705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" name="Shape 22"/>
          <p:cNvSpPr/>
          <p:nvPr/>
        </p:nvSpPr>
        <p:spPr>
          <a:xfrm>
            <a:off x="406400" y="53213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Shape 23"/>
          <p:cNvSpPr/>
          <p:nvPr/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rPr>
              <a:t>1</a:t>
            </a:r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Titteltekst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Brødtekst nivå én</a:t>
            </a:r>
            <a:endParaRPr sz="2400">
              <a:solidFill>
                <a:srgbClr val="5C86B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Brødtekst nivå to</a:t>
            </a:r>
            <a:endParaRPr sz="2400">
              <a:solidFill>
                <a:srgbClr val="5C86B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Brødtekst nivå tre</a:t>
            </a:r>
            <a:endParaRPr sz="2400">
              <a:solidFill>
                <a:srgbClr val="5C86B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Brødtekst nivå fire</a:t>
            </a:r>
            <a:endParaRPr sz="2400">
              <a:solidFill>
                <a:srgbClr val="5C86B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Brødtekst nivå fem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tel –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Titteltekst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tel og 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Titteltekst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Brødtekst nivå én</a:t>
            </a:r>
            <a:endParaRPr sz="3800"/>
          </a:p>
          <a:p>
            <a:pPr lvl="1">
              <a:defRPr sz="1800"/>
            </a:pPr>
            <a:r>
              <a:rPr sz="3800"/>
              <a:t>Brødtekst nivå to</a:t>
            </a:r>
            <a:endParaRPr sz="3800"/>
          </a:p>
          <a:p>
            <a:pPr lvl="2">
              <a:defRPr sz="1800"/>
            </a:pPr>
            <a:r>
              <a:rPr sz="3800"/>
              <a:t>Brødtekst nivå tre</a:t>
            </a:r>
            <a:endParaRPr sz="3800"/>
          </a:p>
          <a:p>
            <a:pPr lvl="3">
              <a:defRPr sz="1800"/>
            </a:pPr>
            <a:r>
              <a:rPr sz="3800"/>
              <a:t>Brødtekst nivå fire</a:t>
            </a:r>
            <a:endParaRPr sz="3800"/>
          </a:p>
          <a:p>
            <a:pPr lvl="4">
              <a:defRPr sz="1800"/>
            </a:pPr>
            <a:r>
              <a:rPr sz="3800"/>
              <a:t>Brødtekst nivå fem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tel, punktteg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406400" y="25654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" name="Shape 33"/>
          <p:cNvSpPr/>
          <p:nvPr/>
        </p:nvSpPr>
        <p:spPr>
          <a:xfrm>
            <a:off x="406400" y="26162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" name="Shape 34"/>
          <p:cNvSpPr/>
          <p:nvPr/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rPr>
              <a:t>1</a:t>
            </a:r>
          </a:p>
        </p:txBody>
      </p:sp>
      <p:sp>
        <p:nvSpPr>
          <p:cNvPr id="35" name="Shape 35"/>
          <p:cNvSpPr/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Titteltekst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3000"/>
            </a:lvl1pPr>
            <a:lvl2pPr marL="762000" indent="-381000">
              <a:spcBef>
                <a:spcPts val="3800"/>
              </a:spcBef>
              <a:defRPr sz="3000"/>
            </a:lvl2pPr>
            <a:lvl3pPr marL="1143000" indent="-381000">
              <a:spcBef>
                <a:spcPts val="3800"/>
              </a:spcBef>
              <a:defRPr sz="3000"/>
            </a:lvl3pPr>
            <a:lvl4pPr marL="1524000" indent="-381000">
              <a:spcBef>
                <a:spcPts val="3800"/>
              </a:spcBef>
              <a:defRPr sz="3000"/>
            </a:lvl4pPr>
            <a:lvl5pPr marL="1905000" indent="-381000">
              <a:spcBef>
                <a:spcPts val="3800"/>
              </a:spcBef>
              <a:defRPr sz="3000"/>
            </a:lvl5pPr>
          </a:lstStyle>
          <a:p>
            <a:pPr lvl="0">
              <a:defRPr sz="1800"/>
            </a:pPr>
            <a:r>
              <a:rPr sz="3000"/>
              <a:t>Brødtekst nivå én</a:t>
            </a:r>
            <a:endParaRPr sz="3000"/>
          </a:p>
          <a:p>
            <a:pPr lvl="1">
              <a:defRPr sz="1800"/>
            </a:pPr>
            <a:r>
              <a:rPr sz="3000"/>
              <a:t>Brødtekst nivå to</a:t>
            </a:r>
            <a:endParaRPr sz="3000"/>
          </a:p>
          <a:p>
            <a:pPr lvl="2">
              <a:defRPr sz="1800"/>
            </a:pPr>
            <a:r>
              <a:rPr sz="3000"/>
              <a:t>Brødtekst nivå tre</a:t>
            </a:r>
            <a:endParaRPr sz="3000"/>
          </a:p>
          <a:p>
            <a:pPr lvl="3">
              <a:defRPr sz="1800"/>
            </a:pPr>
            <a:r>
              <a:rPr sz="3000"/>
              <a:t>Brødtekst nivå fire</a:t>
            </a:r>
            <a:endParaRPr sz="3000"/>
          </a:p>
          <a:p>
            <a:pPr lvl="4">
              <a:defRPr sz="1800"/>
            </a:pPr>
            <a:r>
              <a:rPr sz="3000"/>
              <a:t>Brødtekst nivå fem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Brødtekst nivå én</a:t>
            </a:r>
            <a:endParaRPr sz="3800"/>
          </a:p>
          <a:p>
            <a:pPr lvl="1">
              <a:defRPr sz="1800"/>
            </a:pPr>
            <a:r>
              <a:rPr sz="3800"/>
              <a:t>Brødtekst nivå to</a:t>
            </a:r>
            <a:endParaRPr sz="3800"/>
          </a:p>
          <a:p>
            <a:pPr lvl="2">
              <a:defRPr sz="1800"/>
            </a:pPr>
            <a:r>
              <a:rPr sz="3800"/>
              <a:t>Brødtekst nivå tre</a:t>
            </a:r>
            <a:endParaRPr sz="3800"/>
          </a:p>
          <a:p>
            <a:pPr lvl="3">
              <a:defRPr sz="1800"/>
            </a:pPr>
            <a:r>
              <a:rPr sz="3800"/>
              <a:t>Brødtekst nivå fire</a:t>
            </a:r>
            <a:endParaRPr sz="3800"/>
          </a:p>
          <a:p>
            <a:pPr lvl="4">
              <a:defRPr sz="1800"/>
            </a:pPr>
            <a:r>
              <a:rPr sz="3800"/>
              <a:t>Brødtekst nivå fem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ilde – 3 p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06400" y="25654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406400" y="26162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Titteltekst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800"/>
              <a:t>Brødtekst nivå én</a:t>
            </a:r>
            <a:endParaRPr sz="3800"/>
          </a:p>
          <a:p>
            <a:pPr lvl="1">
              <a:defRPr sz="1800"/>
            </a:pPr>
            <a:r>
              <a:rPr sz="3800"/>
              <a:t>Brødtekst nivå to</a:t>
            </a:r>
            <a:endParaRPr sz="3800"/>
          </a:p>
          <a:p>
            <a:pPr lvl="2">
              <a:defRPr sz="1800"/>
            </a:pPr>
            <a:r>
              <a:rPr sz="3800"/>
              <a:t>Brødtekst nivå tre</a:t>
            </a:r>
            <a:endParaRPr sz="3800"/>
          </a:p>
          <a:p>
            <a:pPr lvl="3">
              <a:defRPr sz="1800"/>
            </a:pPr>
            <a:r>
              <a:rPr sz="3800"/>
              <a:t>Brødtekst nivå fire</a:t>
            </a:r>
            <a:endParaRPr sz="3800"/>
          </a:p>
          <a:p>
            <a:pPr lvl="4">
              <a:defRPr sz="1800"/>
            </a:pPr>
            <a:r>
              <a:rPr sz="3800"/>
              <a:t>Brødtekst 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1pPr>
      <a:lvl2pPr indent="2286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2pPr>
      <a:lvl3pPr indent="4572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3pPr>
      <a:lvl4pPr indent="6858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4pPr>
      <a:lvl5pPr indent="9144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5pPr>
      <a:lvl6pPr indent="11430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6pPr>
      <a:lvl7pPr indent="13716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7pPr>
      <a:lvl8pPr indent="16002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8pPr>
      <a:lvl9pPr indent="1828800" defTabSz="584200">
        <a:defRPr spc="-128" sz="6400">
          <a:solidFill>
            <a:srgbClr val="314864"/>
          </a:solidFill>
          <a:latin typeface="+mn-lt"/>
          <a:ea typeface="+mn-ea"/>
          <a:cs typeface="+mn-cs"/>
          <a:sym typeface="Didot"/>
        </a:defRPr>
      </a:lvl9pPr>
    </p:titleStyle>
    <p:bodyStyle>
      <a:lvl1pPr marL="508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1pPr>
      <a:lvl2pPr marL="1016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2pPr>
      <a:lvl3pPr marL="1524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3pPr>
      <a:lvl4pPr marL="2032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4pPr>
      <a:lvl5pPr marL="2540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5pPr>
      <a:lvl6pPr marL="3048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6pPr>
      <a:lvl7pPr marL="3556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7pPr>
      <a:lvl8pPr marL="4064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8pPr>
      <a:lvl9pPr marL="4572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tif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tif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tif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tif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tif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tif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tif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tif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tif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tif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tif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tif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tif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tif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tif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asted-image.tif"/>
          <p:cNvPicPr/>
          <p:nvPr/>
        </p:nvPicPr>
        <p:blipFill>
          <a:blip r:embed="rId2">
            <a:extLst/>
          </a:blip>
          <a:srcRect l="0" t="20403" r="0" b="20403"/>
          <a:stretch>
            <a:fillRect/>
          </a:stretch>
        </p:blipFill>
        <p:spPr>
          <a:xfrm>
            <a:off x="368300" y="444500"/>
            <a:ext cx="12268200" cy="632460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72516">
              <a:defRPr spc="-125" sz="6272"/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5" sz="6272">
                <a:solidFill>
                  <a:srgbClr val="314864"/>
                </a:solidFill>
              </a:rPr>
              <a:t>Om kroppene våre, sex og sånn …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Undervisning til filmen «Sex på kartet»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532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FFFFFF"/>
                </a:solidFill>
              </a:rPr>
              <a:t>Du har </a:t>
            </a:r>
            <a:r>
              <a:rPr b="1" spc="-128" sz="6400" u="sng">
                <a:solidFill>
                  <a:srgbClr val="FFFFFF"/>
                </a:solidFill>
              </a:rPr>
              <a:t>rett</a:t>
            </a:r>
            <a:r>
              <a:rPr spc="-128" sz="6400">
                <a:solidFill>
                  <a:srgbClr val="FFFFFF"/>
                </a:solidFill>
              </a:rPr>
              <a:t> til:</a:t>
            </a:r>
          </a:p>
        </p:txBody>
      </p:sp>
      <p:sp>
        <p:nvSpPr>
          <p:cNvPr id="82" name="Shape 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>
                <a:solidFill>
                  <a:srgbClr val="FFFFFF"/>
                </a:solidFill>
              </a:rPr>
              <a:t>Å bestemme over din egen kropp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3800">
                <a:solidFill>
                  <a:srgbClr val="FFFFFF"/>
                </a:solidFill>
              </a:rPr>
              <a:t>Å ha et seksualliv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3800">
                <a:solidFill>
                  <a:srgbClr val="FFFFFF"/>
                </a:solidFill>
              </a:rPr>
              <a:t>Å få gratis prevensjonsveiledning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3800">
                <a:solidFill>
                  <a:srgbClr val="FFFFFF"/>
                </a:solidFill>
              </a:rPr>
              <a:t>Å få gratis diagnose og behandling av kjønnssykdommer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532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FFFFFF"/>
                </a:solidFill>
              </a:rPr>
              <a:t>Du har </a:t>
            </a:r>
            <a:r>
              <a:rPr b="1" spc="-128" sz="6400" u="sng">
                <a:solidFill>
                  <a:srgbClr val="FFFFFF"/>
                </a:solidFill>
              </a:rPr>
              <a:t>rett</a:t>
            </a:r>
            <a:r>
              <a:rPr spc="-128" sz="6400">
                <a:solidFill>
                  <a:srgbClr val="FFFFFF"/>
                </a:solidFill>
              </a:rPr>
              <a:t> til:</a:t>
            </a:r>
          </a:p>
        </p:txBody>
      </p:sp>
      <p:sp>
        <p:nvSpPr>
          <p:cNvPr id="85" name="Shape 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>
                <a:solidFill>
                  <a:srgbClr val="FFFFFF"/>
                </a:solidFill>
              </a:rPr>
              <a:t>Å få hjelp og behandling av seksuelle problemer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3800">
                <a:solidFill>
                  <a:srgbClr val="FFFFFF"/>
                </a:solidFill>
              </a:rPr>
              <a:t>Å få gratis svangerskapskontroll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3800">
                <a:solidFill>
                  <a:srgbClr val="FFFFFF"/>
                </a:solidFill>
              </a:rPr>
              <a:t>Å kreve abort innen 12. svangerskapsuke og søke om abort innen 20. uke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532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FFFFFF"/>
                </a:solidFill>
              </a:rPr>
              <a:t>Du har </a:t>
            </a:r>
            <a:r>
              <a:rPr b="1" spc="-128" sz="6400" u="sng">
                <a:solidFill>
                  <a:srgbClr val="FFFFFF"/>
                </a:solidFill>
              </a:rPr>
              <a:t>plikt</a:t>
            </a:r>
            <a:r>
              <a:rPr spc="-128" sz="6400">
                <a:solidFill>
                  <a:srgbClr val="FFFFFF"/>
                </a:solidFill>
              </a:rPr>
              <a:t> til:</a:t>
            </a:r>
          </a:p>
        </p:txBody>
      </p:sp>
      <p:sp>
        <p:nvSpPr>
          <p:cNvPr id="88" name="Shape 8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>
                <a:solidFill>
                  <a:srgbClr val="FFFFFF"/>
                </a:solidFill>
              </a:rPr>
              <a:t>Å respektere andres grenser for seksuell nærhet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3800">
                <a:solidFill>
                  <a:srgbClr val="FFFFFF"/>
                </a:solidFill>
              </a:rPr>
              <a:t>Å gå til lege hvis du har fått – eller har smittet noen med – en kjønnssykdom</a:t>
            </a:r>
            <a:endParaRPr sz="38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3800">
                <a:solidFill>
                  <a:srgbClr val="FFFFFF"/>
                </a:solidFill>
              </a:rPr>
              <a:t>Å respektere lovens seksuelle lavalder på 16 år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362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 idx="4294967295"/>
          </p:nvPr>
        </p:nvSpPr>
        <p:spPr>
          <a:xfrm>
            <a:off x="520699" y="3766145"/>
            <a:ext cx="5816601" cy="1844543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FFFFFF"/>
                </a:solidFill>
              </a:rPr>
              <a:t>Prevensjon	</a:t>
            </a:r>
          </a:p>
        </p:txBody>
      </p:sp>
      <p:pic>
        <p:nvPicPr>
          <p:cNvPr id="91" name="pasted-image.tif"/>
          <p:cNvPicPr/>
          <p:nvPr/>
        </p:nvPicPr>
        <p:blipFill>
          <a:blip r:embed="rId2">
            <a:extLst/>
          </a:blip>
          <a:srcRect l="18192" t="0" r="18192" b="0"/>
          <a:stretch>
            <a:fillRect/>
          </a:stretch>
        </p:blipFill>
        <p:spPr>
          <a:xfrm>
            <a:off x="6718300" y="-83477"/>
            <a:ext cx="6271221" cy="89384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362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 idx="4294967295"/>
          </p:nvPr>
        </p:nvSpPr>
        <p:spPr>
          <a:xfrm>
            <a:off x="520699" y="3955024"/>
            <a:ext cx="5816601" cy="4899753"/>
          </a:xfrm>
          <a:prstGeom prst="rect">
            <a:avLst/>
          </a:prstGeom>
        </p:spPr>
        <p:txBody>
          <a:bodyPr anchor="b"/>
          <a:lstStyle/>
          <a:p>
            <a:pPr lvl="0" defTabSz="455675">
              <a:defRPr spc="0" sz="1800">
                <a:solidFill>
                  <a:srgbClr val="000000"/>
                </a:solidFill>
              </a:defRPr>
            </a:pPr>
            <a:r>
              <a:rPr spc="-99" sz="4992">
                <a:solidFill>
                  <a:srgbClr val="FFFFFF"/>
                </a:solidFill>
              </a:rPr>
              <a:t>Kondom </a:t>
            </a:r>
            <a:endParaRPr spc="-99" sz="4992">
              <a:solidFill>
                <a:srgbClr val="FFFFFF"/>
              </a:solidFill>
            </a:endParaRPr>
          </a:p>
          <a:p>
            <a:pPr lvl="0" defTabSz="455675">
              <a:defRPr spc="0" sz="1800">
                <a:solidFill>
                  <a:srgbClr val="000000"/>
                </a:solidFill>
              </a:defRPr>
            </a:pPr>
            <a:r>
              <a:rPr spc="-99" sz="4992">
                <a:solidFill>
                  <a:srgbClr val="FFFFFF"/>
                </a:solidFill>
              </a:rPr>
              <a:t>Spiral</a:t>
            </a:r>
            <a:endParaRPr spc="-99" sz="4992">
              <a:solidFill>
                <a:srgbClr val="FFFFFF"/>
              </a:solidFill>
            </a:endParaRPr>
          </a:p>
          <a:p>
            <a:pPr lvl="0" defTabSz="455675">
              <a:defRPr spc="0" sz="1800">
                <a:solidFill>
                  <a:srgbClr val="000000"/>
                </a:solidFill>
              </a:defRPr>
            </a:pPr>
            <a:r>
              <a:rPr spc="-99" sz="4992">
                <a:solidFill>
                  <a:srgbClr val="FFFFFF"/>
                </a:solidFill>
              </a:rPr>
              <a:t>Pessar</a:t>
            </a:r>
            <a:endParaRPr spc="-99" sz="4992">
              <a:solidFill>
                <a:srgbClr val="FFFFFF"/>
              </a:solidFill>
            </a:endParaRPr>
          </a:p>
          <a:p>
            <a:pPr lvl="0" defTabSz="455675">
              <a:defRPr spc="0" sz="1800">
                <a:solidFill>
                  <a:srgbClr val="000000"/>
                </a:solidFill>
              </a:defRPr>
            </a:pPr>
            <a:r>
              <a:rPr spc="-99" sz="4992">
                <a:solidFill>
                  <a:srgbClr val="FFFFFF"/>
                </a:solidFill>
              </a:rPr>
              <a:t>Hormonprevensjon</a:t>
            </a:r>
            <a:endParaRPr spc="-99" sz="4992">
              <a:solidFill>
                <a:srgbClr val="FFFFFF"/>
              </a:solidFill>
            </a:endParaRPr>
          </a:p>
          <a:p>
            <a:pPr lvl="0" defTabSz="455675">
              <a:defRPr spc="0" sz="1800">
                <a:solidFill>
                  <a:srgbClr val="000000"/>
                </a:solidFill>
              </a:defRPr>
            </a:pPr>
            <a:r>
              <a:rPr spc="-99" sz="4992">
                <a:solidFill>
                  <a:srgbClr val="FFFFFF"/>
                </a:solidFill>
              </a:rPr>
              <a:t>Sterilisering</a:t>
            </a:r>
            <a:endParaRPr spc="-99" sz="4992">
              <a:solidFill>
                <a:srgbClr val="FFFFFF"/>
              </a:solidFill>
            </a:endParaRPr>
          </a:p>
          <a:p>
            <a:pPr lvl="0" defTabSz="455675">
              <a:defRPr spc="0" sz="1800">
                <a:solidFill>
                  <a:srgbClr val="000000"/>
                </a:solidFill>
              </a:defRPr>
            </a:pPr>
            <a:r>
              <a:rPr spc="-99" sz="4992">
                <a:solidFill>
                  <a:srgbClr val="FFFFFF"/>
                </a:solidFill>
              </a:rPr>
              <a:t>Angrepille</a:t>
            </a:r>
          </a:p>
        </p:txBody>
      </p:sp>
      <p:pic>
        <p:nvPicPr>
          <p:cNvPr id="94" name="pasted-image.tif"/>
          <p:cNvPicPr/>
          <p:nvPr/>
        </p:nvPicPr>
        <p:blipFill>
          <a:blip r:embed="rId2">
            <a:extLst/>
          </a:blip>
          <a:srcRect l="18192" t="0" r="18192" b="0"/>
          <a:stretch>
            <a:fillRect/>
          </a:stretch>
        </p:blipFill>
        <p:spPr>
          <a:xfrm>
            <a:off x="6718300" y="-83477"/>
            <a:ext cx="6271221" cy="89384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362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asted-image.tif"/>
          <p:cNvPicPr/>
          <p:nvPr/>
        </p:nvPicPr>
        <p:blipFill>
          <a:blip r:embed="rId2">
            <a:extLst/>
          </a:blip>
          <a:srcRect l="13667" t="0" r="13667" b="0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65759" indent="-365759" defTabSz="560831">
              <a:spcBef>
                <a:spcPts val="3600"/>
              </a:spcBef>
              <a:defRPr sz="1800"/>
            </a:pPr>
            <a:r>
              <a:rPr b="1" sz="1919">
                <a:solidFill>
                  <a:srgbClr val="FFFFFF"/>
                </a:solidFill>
              </a:rPr>
              <a:t>Kondom er et avlangt hylster av svært tynn gummi (lateks)</a:t>
            </a:r>
            <a:endParaRPr b="1" sz="1919">
              <a:solidFill>
                <a:srgbClr val="FFFFFF"/>
              </a:solidFill>
            </a:endParaRPr>
          </a:p>
          <a:p>
            <a:pPr lvl="0" marL="365759" indent="-365759" defTabSz="560831">
              <a:spcBef>
                <a:spcPts val="3600"/>
              </a:spcBef>
              <a:defRPr sz="1800"/>
            </a:pPr>
            <a:r>
              <a:rPr sz="1919">
                <a:solidFill>
                  <a:srgbClr val="FFFFFF"/>
                </a:solidFill>
              </a:rPr>
              <a:t>Tres på guttens stive penis for å samle opp sæden</a:t>
            </a:r>
            <a:endParaRPr sz="1919">
              <a:solidFill>
                <a:srgbClr val="FFFFFF"/>
              </a:solidFill>
            </a:endParaRPr>
          </a:p>
          <a:p>
            <a:pPr lvl="0" marL="365759" indent="-365759" defTabSz="560831">
              <a:spcBef>
                <a:spcPts val="3600"/>
              </a:spcBef>
              <a:defRPr sz="1800"/>
            </a:pPr>
            <a:r>
              <a:rPr sz="1919">
                <a:solidFill>
                  <a:srgbClr val="FFFFFF"/>
                </a:solidFill>
              </a:rPr>
              <a:t>Vil du beskytte deg mot kjønnssykdommer, må kondomet tas på før penis berører skjeden</a:t>
            </a:r>
            <a:endParaRPr sz="1919">
              <a:solidFill>
                <a:srgbClr val="FFFFFF"/>
              </a:solidFill>
            </a:endParaRPr>
          </a:p>
          <a:p>
            <a:pPr lvl="0" marL="365759" indent="-365759" defTabSz="560831">
              <a:spcBef>
                <a:spcPts val="3600"/>
              </a:spcBef>
              <a:defRPr sz="1800"/>
            </a:pPr>
            <a:r>
              <a:rPr sz="1919">
                <a:solidFill>
                  <a:srgbClr val="FFFFFF"/>
                </a:solidFill>
              </a:rPr>
              <a:t>Kondomet må være på under hele samleiet, og det skal brukes bare 1 gang</a:t>
            </a:r>
            <a:endParaRPr sz="1919">
              <a:solidFill>
                <a:srgbClr val="FFFFFF"/>
              </a:solidFill>
            </a:endParaRPr>
          </a:p>
          <a:p>
            <a:pPr lvl="0" marL="365759" indent="-365759" defTabSz="560831">
              <a:spcBef>
                <a:spcPts val="3600"/>
              </a:spcBef>
              <a:defRPr sz="1800"/>
            </a:pPr>
            <a:r>
              <a:rPr sz="1919">
                <a:solidFill>
                  <a:srgbClr val="FFFFFF"/>
                </a:solidFill>
              </a:rPr>
              <a:t>Øvelse gjør mester – øv gjerne på egenhånd eller sammen med din partner</a:t>
            </a:r>
            <a:endParaRPr sz="1919">
              <a:solidFill>
                <a:srgbClr val="FFFFFF"/>
              </a:solidFill>
            </a:endParaRPr>
          </a:p>
          <a:p>
            <a:pPr lvl="0" marL="365759" indent="-365759" defTabSz="560831">
              <a:spcBef>
                <a:spcPts val="3600"/>
              </a:spcBef>
              <a:defRPr sz="1800"/>
            </a:pPr>
            <a:r>
              <a:rPr sz="1919">
                <a:solidFill>
                  <a:srgbClr val="FFFFFF"/>
                </a:solidFill>
              </a:rPr>
              <a:t>Bruk alltid kondom ved analsex, da slimhinnene i endetarmen er lettere utsatt for skader og dermed smitte</a:t>
            </a:r>
          </a:p>
        </p:txBody>
      </p:sp>
      <p:sp>
        <p:nvSpPr>
          <p:cNvPr id="98" name="Shape 98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FFFFFF"/>
                </a:solidFill>
              </a:rPr>
              <a:t>Kondom</a:t>
            </a:r>
          </a:p>
        </p:txBody>
      </p:sp>
      <p:sp>
        <p:nvSpPr>
          <p:cNvPr id="99" name="Shape 99"/>
          <p:cNvSpPr/>
          <p:nvPr/>
        </p:nvSpPr>
        <p:spPr>
          <a:xfrm>
            <a:off x="11855450" y="8918773"/>
            <a:ext cx="841872" cy="690266"/>
          </a:xfrm>
          <a:prstGeom prst="rect">
            <a:avLst/>
          </a:prstGeom>
          <a:solidFill>
            <a:srgbClr val="43623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362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>
                <a:solidFill>
                  <a:srgbClr val="FFFFFF"/>
                </a:solidFill>
              </a:rPr>
              <a:t>Eneste prevensjonsmiddel som beskytter mot kjønnssykdommer!</a:t>
            </a:r>
            <a:endParaRPr sz="20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000">
                <a:solidFill>
                  <a:srgbClr val="FFFFFF"/>
                </a:solidFill>
              </a:rPr>
              <a:t>Gir hele 97 % sikkerhet mot graviditet ved riktig bruk</a:t>
            </a:r>
            <a:endParaRPr sz="20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000">
                <a:solidFill>
                  <a:srgbClr val="FFFFFF"/>
                </a:solidFill>
              </a:rPr>
              <a:t>Kondomer gir svært sjelden bivirkninger, men lateksallergi kan forekomme (det finnes kondomer i plast som er egnet for allergikere)</a:t>
            </a:r>
          </a:p>
        </p:txBody>
      </p:sp>
      <p:pic>
        <p:nvPicPr>
          <p:cNvPr id="102" name="pasted-image.tif"/>
          <p:cNvPicPr/>
          <p:nvPr/>
        </p:nvPicPr>
        <p:blipFill>
          <a:blip r:embed="rId2">
            <a:extLst/>
          </a:blip>
          <a:srcRect l="13667" t="0" r="13667" b="0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60831">
              <a:defRPr spc="0" sz="1800">
                <a:solidFill>
                  <a:srgbClr val="000000"/>
                </a:solidFill>
              </a:defRPr>
            </a:pPr>
            <a:r>
              <a:rPr spc="-122" sz="6144">
                <a:solidFill>
                  <a:srgbClr val="FFFFFF"/>
                </a:solidFill>
              </a:rPr>
              <a:t>Fordeler </a:t>
            </a:r>
            <a:endParaRPr spc="-122" sz="6144">
              <a:solidFill>
                <a:srgbClr val="FFFFFF"/>
              </a:solidFill>
            </a:endParaRPr>
          </a:p>
          <a:p>
            <a:pPr lvl="0" defTabSz="560831">
              <a:defRPr spc="0" sz="1800">
                <a:solidFill>
                  <a:srgbClr val="000000"/>
                </a:solidFill>
              </a:defRPr>
            </a:pPr>
            <a:r>
              <a:rPr spc="-122" sz="6144">
                <a:solidFill>
                  <a:srgbClr val="FFFFFF"/>
                </a:solidFill>
              </a:rPr>
              <a:t>med kondom</a:t>
            </a:r>
          </a:p>
        </p:txBody>
      </p:sp>
      <p:sp>
        <p:nvSpPr>
          <p:cNvPr id="104" name="Shape 104"/>
          <p:cNvSpPr/>
          <p:nvPr/>
        </p:nvSpPr>
        <p:spPr>
          <a:xfrm>
            <a:off x="11855450" y="8918773"/>
            <a:ext cx="841872" cy="690266"/>
          </a:xfrm>
          <a:prstGeom prst="rect">
            <a:avLst/>
          </a:prstGeom>
          <a:solidFill>
            <a:srgbClr val="43623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362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>
                <a:solidFill>
                  <a:srgbClr val="FFFFFF"/>
                </a:solidFill>
              </a:rPr>
              <a:t>Lett tilgjengelig og reseptfrie!</a:t>
            </a:r>
            <a:endParaRPr sz="20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000">
                <a:solidFill>
                  <a:srgbClr val="FFFFFF"/>
                </a:solidFill>
              </a:rPr>
              <a:t>Tar liten plass og kan tas med hvor som helst!</a:t>
            </a:r>
            <a:endParaRPr sz="20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000">
                <a:solidFill>
                  <a:srgbClr val="FFFFFF"/>
                </a:solidFill>
              </a:rPr>
              <a:t>Lang holdbarhet</a:t>
            </a:r>
            <a:r>
              <a:rPr i="1" sz="2000">
                <a:solidFill>
                  <a:srgbClr val="FFFFFF"/>
                </a:solidFill>
              </a:rPr>
              <a:t> (RFSUs kondomer har en holdbarhet på 5 år)</a:t>
            </a:r>
            <a:endParaRPr sz="20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000">
                <a:solidFill>
                  <a:srgbClr val="FFFFFF"/>
                </a:solidFill>
              </a:rPr>
              <a:t>Helsesøster o.a. deler ut gratis kondomer</a:t>
            </a:r>
            <a:endParaRPr sz="20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000">
                <a:solidFill>
                  <a:srgbClr val="FFFFFF"/>
                </a:solidFill>
              </a:rPr>
              <a:t>Kan øke varigheten av samleiet</a:t>
            </a:r>
          </a:p>
        </p:txBody>
      </p:sp>
      <p:pic>
        <p:nvPicPr>
          <p:cNvPr id="107" name="pasted-image.tif"/>
          <p:cNvPicPr/>
          <p:nvPr/>
        </p:nvPicPr>
        <p:blipFill>
          <a:blip r:embed="rId2">
            <a:extLst/>
          </a:blip>
          <a:srcRect l="13667" t="0" r="13667" b="0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60831">
              <a:defRPr spc="0" sz="1800">
                <a:solidFill>
                  <a:srgbClr val="000000"/>
                </a:solidFill>
              </a:defRPr>
            </a:pPr>
            <a:r>
              <a:rPr spc="-122" sz="6144">
                <a:solidFill>
                  <a:srgbClr val="FFFFFF"/>
                </a:solidFill>
              </a:rPr>
              <a:t>Fordeler </a:t>
            </a:r>
            <a:endParaRPr spc="-122" sz="6144">
              <a:solidFill>
                <a:srgbClr val="FFFFFF"/>
              </a:solidFill>
            </a:endParaRPr>
          </a:p>
          <a:p>
            <a:pPr lvl="0" defTabSz="560831">
              <a:defRPr spc="0" sz="1800">
                <a:solidFill>
                  <a:srgbClr val="000000"/>
                </a:solidFill>
              </a:defRPr>
            </a:pPr>
            <a:r>
              <a:rPr spc="-122" sz="6144">
                <a:solidFill>
                  <a:srgbClr val="FFFFFF"/>
                </a:solidFill>
              </a:rPr>
              <a:t>med kondom</a:t>
            </a:r>
          </a:p>
        </p:txBody>
      </p:sp>
      <p:sp>
        <p:nvSpPr>
          <p:cNvPr id="109" name="Shape 109"/>
          <p:cNvSpPr/>
          <p:nvPr/>
        </p:nvSpPr>
        <p:spPr>
          <a:xfrm>
            <a:off x="11855450" y="8918773"/>
            <a:ext cx="841872" cy="690266"/>
          </a:xfrm>
          <a:prstGeom prst="rect">
            <a:avLst/>
          </a:prstGeom>
          <a:solidFill>
            <a:srgbClr val="43623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362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>
                <a:solidFill>
                  <a:srgbClr val="FFFFFF"/>
                </a:solidFill>
              </a:rPr>
              <a:t>Flaut å kjøpe? </a:t>
            </a:r>
            <a:endParaRPr sz="20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000">
                <a:solidFill>
                  <a:srgbClr val="FFFFFF"/>
                </a:solidFill>
              </a:rPr>
              <a:t>Flaut å bruke?</a:t>
            </a:r>
            <a:endParaRPr sz="20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000">
                <a:solidFill>
                  <a:srgbClr val="FFFFFF"/>
                </a:solidFill>
              </a:rPr>
              <a:t>Nedsatt følsomhet</a:t>
            </a:r>
            <a:endParaRPr sz="20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000">
                <a:solidFill>
                  <a:srgbClr val="FFFFFF"/>
                </a:solidFill>
              </a:rPr>
              <a:t>Kan sprekke</a:t>
            </a:r>
            <a:endParaRPr sz="20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000">
                <a:solidFill>
                  <a:srgbClr val="FFFFFF"/>
                </a:solidFill>
              </a:rPr>
              <a:t>Må brukes riktig</a:t>
            </a:r>
          </a:p>
        </p:txBody>
      </p:sp>
      <p:pic>
        <p:nvPicPr>
          <p:cNvPr id="112" name="pasted-image.tif"/>
          <p:cNvPicPr/>
          <p:nvPr/>
        </p:nvPicPr>
        <p:blipFill>
          <a:blip r:embed="rId2">
            <a:extLst/>
          </a:blip>
          <a:srcRect l="19776" t="0" r="19776" b="0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60831">
              <a:defRPr spc="0" sz="1800">
                <a:solidFill>
                  <a:srgbClr val="000000"/>
                </a:solidFill>
              </a:defRPr>
            </a:pPr>
            <a:r>
              <a:rPr spc="-122" sz="6144">
                <a:solidFill>
                  <a:srgbClr val="FFFFFF"/>
                </a:solidFill>
              </a:rPr>
              <a:t>Ulemper </a:t>
            </a:r>
            <a:endParaRPr spc="-122" sz="6144">
              <a:solidFill>
                <a:srgbClr val="FFFFFF"/>
              </a:solidFill>
            </a:endParaRPr>
          </a:p>
          <a:p>
            <a:pPr lvl="0" defTabSz="560831">
              <a:defRPr spc="0" sz="1800">
                <a:solidFill>
                  <a:srgbClr val="000000"/>
                </a:solidFill>
              </a:defRPr>
            </a:pPr>
            <a:r>
              <a:rPr spc="-122" sz="6144">
                <a:solidFill>
                  <a:srgbClr val="FFFFFF"/>
                </a:solidFill>
              </a:rPr>
              <a:t>med kondom</a:t>
            </a:r>
          </a:p>
        </p:txBody>
      </p:sp>
      <p:sp>
        <p:nvSpPr>
          <p:cNvPr id="114" name="Shape 114"/>
          <p:cNvSpPr/>
          <p:nvPr/>
        </p:nvSpPr>
        <p:spPr>
          <a:xfrm>
            <a:off x="11855450" y="8918773"/>
            <a:ext cx="841872" cy="690266"/>
          </a:xfrm>
          <a:prstGeom prst="rect">
            <a:avLst/>
          </a:prstGeom>
          <a:solidFill>
            <a:srgbClr val="43623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362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xfrm>
            <a:off x="355600" y="389665"/>
            <a:ext cx="12293600" cy="762403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FFFFFF"/>
                </a:solidFill>
              </a:rPr>
              <a:t>Kondomskolen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xfrm>
            <a:off x="355600" y="5029200"/>
            <a:ext cx="12293600" cy="34798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1. </a:t>
            </a:r>
            <a:r>
              <a:rPr b="1" sz="2000">
                <a:solidFill>
                  <a:srgbClr val="FFFFFF"/>
                </a:solidFill>
              </a:rPr>
              <a:t>Åpne pakningen</a:t>
            </a:r>
            <a:r>
              <a:rPr sz="2000">
                <a:solidFill>
                  <a:srgbClr val="FFFFFF"/>
                </a:solidFill>
              </a:rPr>
              <a:t>. Ikke bruk skarpe gjenstander. Rull ut litt så du ser hvilken vei kondomet skal rulles på.</a:t>
            </a:r>
            <a:endParaRPr sz="20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2. </a:t>
            </a:r>
            <a:r>
              <a:rPr b="1" sz="2000">
                <a:solidFill>
                  <a:srgbClr val="FFFFFF"/>
                </a:solidFill>
              </a:rPr>
              <a:t>Klem forsiktig</a:t>
            </a:r>
            <a:r>
              <a:rPr sz="2000">
                <a:solidFill>
                  <a:srgbClr val="FFFFFF"/>
                </a:solidFill>
              </a:rPr>
              <a:t> luften ut av tuppen. Dra tilbake forhuden og rull på kondomet forsiktig. Unngå å rispe med neglene.</a:t>
            </a:r>
            <a:endParaRPr sz="20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3. </a:t>
            </a:r>
            <a:r>
              <a:rPr b="1" sz="2000">
                <a:solidFill>
                  <a:srgbClr val="FFFFFF"/>
                </a:solidFill>
              </a:rPr>
              <a:t>Rett etter utløsning</a:t>
            </a:r>
            <a:r>
              <a:rPr sz="2000">
                <a:solidFill>
                  <a:srgbClr val="FFFFFF"/>
                </a:solidFill>
              </a:rPr>
              <a:t> drar du langsomt ut penis mens du holder kondomet nøye på plass slik at sæd ikke renner ut. Kastes i søpla.</a:t>
            </a:r>
          </a:p>
        </p:txBody>
      </p:sp>
      <p:pic>
        <p:nvPicPr>
          <p:cNvPr id="11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059" y="1726119"/>
            <a:ext cx="13779197" cy="30046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Temaer	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97256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1632">
                <a:solidFill>
                  <a:srgbClr val="5C86B9"/>
                </a:solidFill>
              </a:rPr>
              <a:t>Jentekroppen </a:t>
            </a:r>
            <a:endParaRPr sz="1632">
              <a:solidFill>
                <a:srgbClr val="5C86B9"/>
              </a:solidFill>
            </a:endParaRPr>
          </a:p>
          <a:p>
            <a:pPr lvl="0" defTabSz="397256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1632">
                <a:solidFill>
                  <a:srgbClr val="5C86B9"/>
                </a:solidFill>
              </a:rPr>
              <a:t>Guttekroppen</a:t>
            </a:r>
            <a:endParaRPr sz="1632">
              <a:solidFill>
                <a:srgbClr val="5C86B9"/>
              </a:solidFill>
            </a:endParaRPr>
          </a:p>
          <a:p>
            <a:pPr lvl="0" defTabSz="397256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1632">
                <a:solidFill>
                  <a:srgbClr val="5C86B9"/>
                </a:solidFill>
              </a:rPr>
              <a:t>Orgasme</a:t>
            </a:r>
            <a:endParaRPr sz="1632">
              <a:solidFill>
                <a:srgbClr val="5C86B9"/>
              </a:solidFill>
            </a:endParaRPr>
          </a:p>
          <a:p>
            <a:pPr lvl="0" defTabSz="397256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1632">
                <a:solidFill>
                  <a:srgbClr val="5C86B9"/>
                </a:solidFill>
              </a:rPr>
              <a:t>Seksuelle rettigheter</a:t>
            </a:r>
            <a:endParaRPr sz="1632">
              <a:solidFill>
                <a:srgbClr val="5C86B9"/>
              </a:solidFill>
            </a:endParaRPr>
          </a:p>
          <a:p>
            <a:pPr lvl="0" defTabSz="397256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1632">
                <a:solidFill>
                  <a:srgbClr val="5C86B9"/>
                </a:solidFill>
              </a:rPr>
              <a:t>Seksuelle plikter</a:t>
            </a:r>
            <a:endParaRPr sz="1632">
              <a:solidFill>
                <a:srgbClr val="5C86B9"/>
              </a:solidFill>
            </a:endParaRPr>
          </a:p>
          <a:p>
            <a:pPr lvl="0" defTabSz="397256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1632">
                <a:solidFill>
                  <a:srgbClr val="5C86B9"/>
                </a:solidFill>
              </a:rPr>
              <a:t>Prevensjon</a:t>
            </a:r>
            <a:endParaRPr sz="1632">
              <a:solidFill>
                <a:srgbClr val="5C86B9"/>
              </a:solidFill>
            </a:endParaRPr>
          </a:p>
          <a:p>
            <a:pPr lvl="0" defTabSz="397256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1632">
                <a:solidFill>
                  <a:srgbClr val="5C86B9"/>
                </a:solidFill>
              </a:rPr>
              <a:t>Kjønnssykdommer</a:t>
            </a:r>
            <a:endParaRPr sz="1632">
              <a:solidFill>
                <a:srgbClr val="5C86B9"/>
              </a:solidFill>
            </a:endParaRPr>
          </a:p>
          <a:p>
            <a:pPr lvl="0" defTabSz="397256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1632">
                <a:solidFill>
                  <a:srgbClr val="5C86B9"/>
                </a:solidFill>
              </a:rPr>
              <a:t>Fleip eller fakta?</a:t>
            </a:r>
            <a:endParaRPr sz="1632">
              <a:solidFill>
                <a:srgbClr val="5C86B9"/>
              </a:solidFill>
            </a:endParaRPr>
          </a:p>
          <a:p>
            <a:pPr lvl="0" defTabSz="397256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1632">
                <a:solidFill>
                  <a:srgbClr val="5C86B9"/>
                </a:solidFill>
              </a:rPr>
              <a:t>Til diskusjon…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362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69570" indent="-369570" defTabSz="566674">
              <a:spcBef>
                <a:spcPts val="3600"/>
              </a:spcBef>
              <a:defRPr sz="1800"/>
            </a:pPr>
            <a:r>
              <a:rPr sz="1940">
                <a:solidFill>
                  <a:srgbClr val="FFFFFF"/>
                </a:solidFill>
              </a:rPr>
              <a:t>Fordi dere har brukt et glidemiddel som er oljebasert (vaselin, hudkrem e.l.)</a:t>
            </a:r>
            <a:endParaRPr sz="1940">
              <a:solidFill>
                <a:srgbClr val="FFFFFF"/>
              </a:solidFill>
            </a:endParaRPr>
          </a:p>
          <a:p>
            <a:pPr lvl="0" marL="369570" indent="-369570" defTabSz="566674">
              <a:spcBef>
                <a:spcPts val="3600"/>
              </a:spcBef>
              <a:defRPr sz="1800"/>
            </a:pPr>
            <a:r>
              <a:rPr sz="1940">
                <a:solidFill>
                  <a:srgbClr val="FFFFFF"/>
                </a:solidFill>
              </a:rPr>
              <a:t>Fordi jenta ikke er våt nok i skjeden</a:t>
            </a:r>
            <a:endParaRPr sz="1940">
              <a:solidFill>
                <a:srgbClr val="FFFFFF"/>
              </a:solidFill>
            </a:endParaRPr>
          </a:p>
          <a:p>
            <a:pPr lvl="0" marL="369570" indent="-369570" defTabSz="566674">
              <a:spcBef>
                <a:spcPts val="3600"/>
              </a:spcBef>
              <a:defRPr sz="1800"/>
            </a:pPr>
            <a:r>
              <a:rPr sz="1940">
                <a:solidFill>
                  <a:srgbClr val="FFFFFF"/>
                </a:solidFill>
              </a:rPr>
              <a:t>Fordi jenta har menstruasjon (menstruasjonsblod inneholder vann som tørker ut kondomet)</a:t>
            </a:r>
            <a:endParaRPr sz="1940">
              <a:solidFill>
                <a:srgbClr val="FFFFFF"/>
              </a:solidFill>
            </a:endParaRPr>
          </a:p>
          <a:p>
            <a:pPr lvl="0" marL="369570" indent="-369570" defTabSz="566674">
              <a:spcBef>
                <a:spcPts val="3600"/>
              </a:spcBef>
              <a:defRPr sz="1800"/>
            </a:pPr>
            <a:r>
              <a:rPr b="1" sz="1940">
                <a:solidFill>
                  <a:srgbClr val="FFFFFF"/>
                </a:solidFill>
              </a:rPr>
              <a:t>Skarpe kanter kan lage et rift i kondomet. </a:t>
            </a:r>
            <a:r>
              <a:rPr sz="1940">
                <a:solidFill>
                  <a:srgbClr val="FFFFFF"/>
                </a:solidFill>
              </a:rPr>
              <a:t>Vær derfor forsiktig med smykker og negler – og med tenner (ved munnsex).</a:t>
            </a:r>
            <a:endParaRPr sz="1940">
              <a:solidFill>
                <a:srgbClr val="FFFFFF"/>
              </a:solidFill>
            </a:endParaRPr>
          </a:p>
          <a:p>
            <a:pPr lvl="0" marL="369570" indent="-369570" defTabSz="566674">
              <a:spcBef>
                <a:spcPts val="3600"/>
              </a:spcBef>
              <a:defRPr sz="1800"/>
            </a:pPr>
            <a:r>
              <a:rPr sz="1940">
                <a:solidFill>
                  <a:srgbClr val="FFFFFF"/>
                </a:solidFill>
              </a:rPr>
              <a:t>Luftlommer i kondomet kan få det til å sprekke</a:t>
            </a:r>
            <a:endParaRPr sz="1940">
              <a:solidFill>
                <a:srgbClr val="FFFFFF"/>
              </a:solidFill>
            </a:endParaRPr>
          </a:p>
          <a:p>
            <a:pPr lvl="0" marL="369570" indent="-369570" defTabSz="566674">
              <a:spcBef>
                <a:spcPts val="3600"/>
              </a:spcBef>
              <a:defRPr sz="1800"/>
            </a:pPr>
            <a:r>
              <a:rPr sz="1940">
                <a:solidFill>
                  <a:srgbClr val="FFFFFF"/>
                </a:solidFill>
              </a:rPr>
              <a:t>På grunn av friksjon. Bruk et vannbasert glidemiddel hvis gliddemiddelet på kondomet ikke er nok.</a:t>
            </a:r>
          </a:p>
        </p:txBody>
      </p:sp>
      <p:pic>
        <p:nvPicPr>
          <p:cNvPr id="121" name="pasted-image.tif"/>
          <p:cNvPicPr/>
          <p:nvPr/>
        </p:nvPicPr>
        <p:blipFill>
          <a:blip r:embed="rId2">
            <a:extLst/>
          </a:blip>
          <a:srcRect l="19776" t="0" r="19776" b="0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pc="-106" sz="5312">
                <a:solidFill>
                  <a:srgbClr val="FFFFFF"/>
                </a:solidFill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6" sz="5312">
                <a:solidFill>
                  <a:srgbClr val="FFFFFF"/>
                </a:solidFill>
              </a:rPr>
              <a:t>Hvorfor kan kondomet sprekke?</a:t>
            </a:r>
          </a:p>
        </p:txBody>
      </p:sp>
      <p:sp>
        <p:nvSpPr>
          <p:cNvPr id="123" name="Shape 123"/>
          <p:cNvSpPr/>
          <p:nvPr/>
        </p:nvSpPr>
        <p:spPr>
          <a:xfrm>
            <a:off x="11855450" y="8918773"/>
            <a:ext cx="841872" cy="690266"/>
          </a:xfrm>
          <a:prstGeom prst="rect">
            <a:avLst/>
          </a:prstGeom>
          <a:solidFill>
            <a:srgbClr val="43623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362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77190" indent="-377190" defTabSz="578358">
              <a:spcBef>
                <a:spcPts val="3700"/>
              </a:spcBef>
              <a:defRPr sz="1800"/>
            </a:pPr>
            <a:r>
              <a:rPr b="1" sz="1979">
                <a:solidFill>
                  <a:srgbClr val="FFFFFF"/>
                </a:solidFill>
              </a:rPr>
              <a:t>En  T-formet «plastfigur» som plasseres inne i livmoren av en lege</a:t>
            </a:r>
            <a:endParaRPr b="1" sz="1979">
              <a:solidFill>
                <a:srgbClr val="FFFFFF"/>
              </a:solidFill>
            </a:endParaRPr>
          </a:p>
          <a:p>
            <a:pPr lvl="0" marL="377190" indent="-377190" defTabSz="578358">
              <a:spcBef>
                <a:spcPts val="3700"/>
              </a:spcBef>
              <a:defRPr sz="1800"/>
            </a:pPr>
            <a:r>
              <a:rPr sz="1979">
                <a:solidFill>
                  <a:srgbClr val="FFFFFF"/>
                </a:solidFill>
              </a:rPr>
              <a:t>Kan vare i 4-7 år, men bør kontrolleres av lege annethvert år</a:t>
            </a:r>
            <a:endParaRPr sz="1979">
              <a:solidFill>
                <a:srgbClr val="FFFFFF"/>
              </a:solidFill>
            </a:endParaRPr>
          </a:p>
          <a:p>
            <a:pPr lvl="0" marL="377190" indent="-377190" defTabSz="578358">
              <a:spcBef>
                <a:spcPts val="3700"/>
              </a:spcBef>
              <a:defRPr sz="1800"/>
            </a:pPr>
            <a:r>
              <a:rPr b="1" sz="1979" u="sng">
                <a:solidFill>
                  <a:srgbClr val="FFFFFF"/>
                </a:solidFill>
              </a:rPr>
              <a:t>Hormonspiral:</a:t>
            </a:r>
            <a:r>
              <a:rPr sz="1979">
                <a:solidFill>
                  <a:srgbClr val="FFFFFF"/>
                </a:solidFill>
              </a:rPr>
              <a:t> Avgir hormonet gestagen inne i livmoren. Virker på samme måte som minipiller og p-sprøyter, også samme type bivirkninger. Man kan få mer sparsomme blødninger, og hos noen jenter forsvinner blødningene helt.</a:t>
            </a:r>
            <a:endParaRPr sz="1979">
              <a:solidFill>
                <a:srgbClr val="FFFFFF"/>
              </a:solidFill>
            </a:endParaRPr>
          </a:p>
          <a:p>
            <a:pPr lvl="0" marL="377190" indent="-377190" defTabSz="578358">
              <a:spcBef>
                <a:spcPts val="3700"/>
              </a:spcBef>
              <a:defRPr sz="1800"/>
            </a:pPr>
            <a:r>
              <a:rPr b="1" sz="1979" u="sng">
                <a:solidFill>
                  <a:srgbClr val="FFFFFF"/>
                </a:solidFill>
              </a:rPr>
              <a:t>Kobberspiral:</a:t>
            </a:r>
            <a:r>
              <a:rPr sz="1979">
                <a:solidFill>
                  <a:srgbClr val="FFFFFF"/>
                </a:solidFill>
              </a:rPr>
              <a:t> Kobberet endrer miljøet i livmoren, slik at sædcellene hindres i å befrukte egget. Kan gi kraftigere og mer langvarige blødninger, noen får også sterkere mens-smerter (spesielt jenter som ikke har født).</a:t>
            </a:r>
          </a:p>
        </p:txBody>
      </p:sp>
      <p:pic>
        <p:nvPicPr>
          <p:cNvPr id="126" name="pasted-image.tif"/>
          <p:cNvPicPr/>
          <p:nvPr/>
        </p:nvPicPr>
        <p:blipFill>
          <a:blip r:embed="rId2">
            <a:extLst/>
          </a:blip>
          <a:srcRect l="0" t="9799" r="0" b="9799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FFFFFF"/>
                </a:solidFill>
              </a:rPr>
              <a:t>Spiral</a:t>
            </a:r>
          </a:p>
        </p:txBody>
      </p:sp>
      <p:sp>
        <p:nvSpPr>
          <p:cNvPr id="128" name="Shape 128"/>
          <p:cNvSpPr/>
          <p:nvPr/>
        </p:nvSpPr>
        <p:spPr>
          <a:xfrm>
            <a:off x="9774501" y="2479741"/>
            <a:ext cx="2000847" cy="599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algn="l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i="1" sz="2000">
                <a:solidFill>
                  <a:srgbClr val="FFFFFF"/>
                </a:solidFill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FFFFFF"/>
                </a:solidFill>
              </a:rPr>
              <a:t>(Hormonspiral)</a:t>
            </a:r>
          </a:p>
        </p:txBody>
      </p:sp>
      <p:sp>
        <p:nvSpPr>
          <p:cNvPr id="129" name="Shape 129"/>
          <p:cNvSpPr/>
          <p:nvPr/>
        </p:nvSpPr>
        <p:spPr>
          <a:xfrm>
            <a:off x="11855450" y="8356600"/>
            <a:ext cx="841872" cy="1252439"/>
          </a:xfrm>
          <a:prstGeom prst="rect">
            <a:avLst/>
          </a:prstGeom>
          <a:solidFill>
            <a:srgbClr val="43623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362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457200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800"/>
            </a:pPr>
            <a:r>
              <a:rPr b="1" sz="2000" u="sng">
                <a:solidFill>
                  <a:srgbClr val="FFFFFF"/>
                </a:solidFill>
              </a:rPr>
              <a:t>Fordeler</a:t>
            </a:r>
            <a:endParaRPr b="1" sz="2000" u="sng">
              <a:solidFill>
                <a:srgbClr val="FFFFFF"/>
              </a:solidFill>
            </a:endParaRPr>
          </a:p>
          <a:p>
            <a:pPr lvl="0" marL="0" indent="0" defTabSz="457200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800"/>
            </a:pPr>
            <a:r>
              <a:rPr sz="2000">
                <a:solidFill>
                  <a:srgbClr val="FFFFFF"/>
                </a:solidFill>
              </a:rPr>
              <a:t>• Få bivirkninger</a:t>
            </a:r>
            <a:endParaRPr sz="2000">
              <a:solidFill>
                <a:srgbClr val="FFFFFF"/>
              </a:solidFill>
            </a:endParaRPr>
          </a:p>
          <a:p>
            <a:pPr lvl="0" marL="0" indent="0" defTabSz="457200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800"/>
            </a:pPr>
            <a:r>
              <a:rPr sz="2000">
                <a:solidFill>
                  <a:srgbClr val="FFFFFF"/>
                </a:solidFill>
              </a:rPr>
              <a:t>• Den er alltid på plass uten at du merker den</a:t>
            </a:r>
            <a:endParaRPr sz="2000">
              <a:solidFill>
                <a:srgbClr val="FFFFFF"/>
              </a:solidFill>
            </a:endParaRPr>
          </a:p>
          <a:p>
            <a:pPr lvl="0" marL="0" indent="0" defTabSz="457200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800"/>
            </a:pPr>
            <a:r>
              <a:rPr sz="2000">
                <a:solidFill>
                  <a:srgbClr val="FFFFFF"/>
                </a:solidFill>
              </a:rPr>
              <a:t>• Dere slipper å tenke på prevensjon midt i forspillet</a:t>
            </a:r>
            <a:endParaRPr sz="2000">
              <a:solidFill>
                <a:srgbClr val="FFFFFF"/>
              </a:solidFill>
            </a:endParaRPr>
          </a:p>
          <a:p>
            <a:pPr lvl="0" marL="0" indent="0" defTabSz="457200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800"/>
            </a:pPr>
            <a:r>
              <a:rPr sz="2000">
                <a:solidFill>
                  <a:srgbClr val="FFFFFF"/>
                </a:solidFill>
              </a:rPr>
              <a:t>• Svært sikkert prevensjonsmiddel</a:t>
            </a:r>
            <a:endParaRPr sz="2000">
              <a:solidFill>
                <a:srgbClr val="FFFFFF"/>
              </a:solidFill>
            </a:endParaRPr>
          </a:p>
          <a:p>
            <a:pPr lvl="0" marL="0" indent="0" defTabSz="457200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800"/>
            </a:pPr>
            <a:endParaRPr sz="2000">
              <a:solidFill>
                <a:srgbClr val="FFFFFF"/>
              </a:solidFill>
            </a:endParaRPr>
          </a:p>
          <a:p>
            <a:pPr lvl="0" marL="0" indent="0" defTabSz="457200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800"/>
            </a:pPr>
            <a:r>
              <a:rPr b="1" sz="2000" u="sng">
                <a:solidFill>
                  <a:srgbClr val="FFFFFF"/>
                </a:solidFill>
              </a:rPr>
              <a:t>Ulemper</a:t>
            </a:r>
            <a:endParaRPr b="1" sz="2000" u="sng">
              <a:solidFill>
                <a:srgbClr val="FFFFFF"/>
              </a:solidFill>
            </a:endParaRPr>
          </a:p>
          <a:p>
            <a:pPr lvl="0" marL="0" indent="0" defTabSz="457200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800"/>
            </a:pPr>
            <a:r>
              <a:rPr sz="2000">
                <a:solidFill>
                  <a:srgbClr val="FFFFFF"/>
                </a:solidFill>
              </a:rPr>
              <a:t>• Beskytter ikke mot kjønnssykdommer</a:t>
            </a:r>
            <a:endParaRPr sz="2000">
              <a:solidFill>
                <a:srgbClr val="FFFFFF"/>
              </a:solidFill>
            </a:endParaRPr>
          </a:p>
          <a:p>
            <a:pPr lvl="0" marL="0" indent="0" defTabSz="457200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800"/>
            </a:pPr>
            <a:r>
              <a:rPr sz="2000">
                <a:solidFill>
                  <a:srgbClr val="FFFFFF"/>
                </a:solidFill>
              </a:rPr>
              <a:t>• Kobberspiralen kan gi kraftigere blødninger og menstruasjonssmerter</a:t>
            </a:r>
            <a:endParaRPr sz="2000">
              <a:solidFill>
                <a:srgbClr val="FFFFFF"/>
              </a:solidFill>
            </a:endParaRPr>
          </a:p>
          <a:p>
            <a:pPr lvl="0" marL="0" indent="0" defTabSz="457200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800"/>
            </a:pPr>
            <a:r>
              <a:rPr sz="2000">
                <a:solidFill>
                  <a:srgbClr val="FFFFFF"/>
                </a:solidFill>
              </a:rPr>
              <a:t>• Hormonspiralen kan gi uregelmessige småblødninger de første månedene</a:t>
            </a:r>
          </a:p>
        </p:txBody>
      </p:sp>
      <p:pic>
        <p:nvPicPr>
          <p:cNvPr id="132" name="pasted-image.tif"/>
          <p:cNvPicPr/>
          <p:nvPr/>
        </p:nvPicPr>
        <p:blipFill>
          <a:blip r:embed="rId2">
            <a:extLst/>
          </a:blip>
          <a:srcRect l="0" t="5646" r="0" b="5646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FFFFFF"/>
                </a:solidFill>
              </a:rPr>
              <a:t>Spiral</a:t>
            </a:r>
          </a:p>
        </p:txBody>
      </p:sp>
      <p:sp>
        <p:nvSpPr>
          <p:cNvPr id="134" name="Shape 134"/>
          <p:cNvSpPr/>
          <p:nvPr/>
        </p:nvSpPr>
        <p:spPr>
          <a:xfrm>
            <a:off x="10570368" y="2073341"/>
            <a:ext cx="2000847" cy="599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algn="l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i="1" sz="2000">
                <a:solidFill>
                  <a:srgbClr val="FFFFFF"/>
                </a:solidFill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FFFFFF"/>
                </a:solidFill>
              </a:rPr>
              <a:t>(Kobberspiral)</a:t>
            </a:r>
          </a:p>
        </p:txBody>
      </p:sp>
      <p:sp>
        <p:nvSpPr>
          <p:cNvPr id="135" name="Shape 135"/>
          <p:cNvSpPr/>
          <p:nvPr/>
        </p:nvSpPr>
        <p:spPr>
          <a:xfrm>
            <a:off x="11855450" y="8356600"/>
            <a:ext cx="841872" cy="1252439"/>
          </a:xfrm>
          <a:prstGeom prst="rect">
            <a:avLst/>
          </a:prstGeom>
          <a:solidFill>
            <a:srgbClr val="43623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362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42900" indent="-342900" defTabSz="525779">
              <a:spcBef>
                <a:spcPts val="3400"/>
              </a:spcBef>
              <a:defRPr sz="1800"/>
            </a:pPr>
            <a:r>
              <a:rPr b="1">
                <a:solidFill>
                  <a:srgbClr val="FFFFFF"/>
                </a:solidFill>
              </a:rPr>
              <a:t>En liten gummikopp som settes inn i skjeden rett før samleiet</a:t>
            </a:r>
            <a:endParaRPr b="1">
              <a:solidFill>
                <a:srgbClr val="FFFFFF"/>
              </a:solidFill>
            </a:endParaRPr>
          </a:p>
          <a:p>
            <a:pPr lvl="0" marL="342900" indent="-342900" defTabSz="525779">
              <a:spcBef>
                <a:spcPts val="3400"/>
              </a:spcBef>
              <a:defRPr sz="1800"/>
            </a:pPr>
            <a:r>
              <a:rPr>
                <a:solidFill>
                  <a:srgbClr val="FFFFFF"/>
                </a:solidFill>
              </a:rPr>
              <a:t>Må alltid brukes sammen med sæddrepende krem</a:t>
            </a:r>
            <a:endParaRPr>
              <a:solidFill>
                <a:srgbClr val="FFFFFF"/>
              </a:solidFill>
            </a:endParaRPr>
          </a:p>
          <a:p>
            <a:pPr lvl="0" marL="342900" indent="-342900" defTabSz="525779">
              <a:spcBef>
                <a:spcPts val="3400"/>
              </a:spcBef>
              <a:defRPr sz="1800"/>
            </a:pPr>
            <a:r>
              <a:rPr>
                <a:solidFill>
                  <a:srgbClr val="FFFFFF"/>
                </a:solidFill>
              </a:rPr>
              <a:t>Pessaret må tilpasses av lege, slik at du får riktig størrelse</a:t>
            </a:r>
            <a:endParaRPr>
              <a:solidFill>
                <a:srgbClr val="FFFFFF"/>
              </a:solidFill>
            </a:endParaRPr>
          </a:p>
          <a:p>
            <a:pPr lvl="0" marL="342900" indent="-342900" defTabSz="525779">
              <a:spcBef>
                <a:spcPts val="3400"/>
              </a:spcBef>
              <a:defRPr sz="1800"/>
            </a:pPr>
            <a:r>
              <a:rPr b="1" u="sng">
                <a:solidFill>
                  <a:srgbClr val="FFFFFF"/>
                </a:solidFill>
              </a:rPr>
              <a:t>Fordeler:</a:t>
            </a:r>
            <a:r>
              <a:rPr b="1">
                <a:solidFill>
                  <a:srgbClr val="FFFFFF"/>
                </a:solidFill>
              </a:rPr>
              <a:t> </a:t>
            </a:r>
            <a:r>
              <a:rPr>
                <a:solidFill>
                  <a:srgbClr val="FFFFFF"/>
                </a:solidFill>
              </a:rPr>
              <a:t>A) Kan sitte inne i mange timer  B) Fjerner ikke følsomheten  C) Kan settes inn på forhånd slik at dere slipper å tenke på prevensjon midt i forspillet</a:t>
            </a:r>
            <a:endParaRPr>
              <a:solidFill>
                <a:srgbClr val="FFFFFF"/>
              </a:solidFill>
            </a:endParaRPr>
          </a:p>
          <a:p>
            <a:pPr lvl="0" marL="342900" indent="-342900" defTabSz="525779">
              <a:spcBef>
                <a:spcPts val="3400"/>
              </a:spcBef>
              <a:defRPr sz="1800"/>
            </a:pPr>
            <a:r>
              <a:rPr b="1" u="sng">
                <a:solidFill>
                  <a:srgbClr val="FFFFFF"/>
                </a:solidFill>
              </a:rPr>
              <a:t>Ulemper:</a:t>
            </a:r>
            <a:r>
              <a:rPr b="1">
                <a:solidFill>
                  <a:srgbClr val="FFFFFF"/>
                </a:solidFill>
              </a:rPr>
              <a:t> </a:t>
            </a:r>
            <a:r>
              <a:rPr>
                <a:solidFill>
                  <a:srgbClr val="FFFFFF"/>
                </a:solidFill>
              </a:rPr>
              <a:t>A) Gir ingen beskyttelse mot kjønnssyk-dommer  B) Sæddrepende krem kan føre til ubalanse i underlivet  C) Et samleie må planlegges på forhånd – og noe av spontaniteten blir bort  D) Ganske høy feilprosent, så anbefales derfor ikke til tenåringer</a:t>
            </a:r>
          </a:p>
        </p:txBody>
      </p:sp>
      <p:pic>
        <p:nvPicPr>
          <p:cNvPr id="138" name="kvinne43.png"/>
          <p:cNvPicPr/>
          <p:nvPr/>
        </p:nvPicPr>
        <p:blipFill>
          <a:blip r:embed="rId2">
            <a:extLst/>
          </a:blip>
          <a:srcRect l="25538" t="0" r="25538" b="0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FFFFFF"/>
                </a:solidFill>
              </a:rPr>
              <a:t>Pessar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362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body" idx="1"/>
          </p:nvPr>
        </p:nvSpPr>
        <p:spPr>
          <a:xfrm>
            <a:off x="355600" y="2984500"/>
            <a:ext cx="5702300" cy="6324600"/>
          </a:xfrm>
          <a:prstGeom prst="rect">
            <a:avLst/>
          </a:prstGeom>
        </p:spPr>
        <p:txBody>
          <a:bodyPr/>
          <a:lstStyle/>
          <a:p>
            <a:pPr lvl="0" marL="354329" indent="-354329" defTabSz="543305">
              <a:spcBef>
                <a:spcPts val="3500"/>
              </a:spcBef>
              <a:defRPr sz="1800"/>
            </a:pPr>
            <a:r>
              <a:rPr b="1" sz="1860">
                <a:solidFill>
                  <a:srgbClr val="FFFFFF"/>
                </a:solidFill>
              </a:rPr>
              <a:t>Samlebetegnelse for ulike prevensjonmidler som er basert på hormoner (som regel østrogen)</a:t>
            </a:r>
            <a:endParaRPr b="1" sz="1860">
              <a:solidFill>
                <a:srgbClr val="FFFFFF"/>
              </a:solidFill>
            </a:endParaRPr>
          </a:p>
          <a:p>
            <a:pPr lvl="0" marL="354329" indent="-354329" defTabSz="543305">
              <a:spcBef>
                <a:spcPts val="3500"/>
              </a:spcBef>
              <a:defRPr sz="1800"/>
            </a:pPr>
            <a:r>
              <a:rPr sz="1860">
                <a:solidFill>
                  <a:srgbClr val="FFFFFF"/>
                </a:solidFill>
              </a:rPr>
              <a:t>Minipiller, p-sprøyte og p-stav inneholder bare 1 type hormon – nemlig gestagen. Gestagenet hindrer egget i å modnes og løsne fra eggstokken. Uten eggløsning kan ikke kvinnen bli gravid.</a:t>
            </a:r>
            <a:endParaRPr sz="1860">
              <a:solidFill>
                <a:srgbClr val="FFFFFF"/>
              </a:solidFill>
            </a:endParaRPr>
          </a:p>
          <a:p>
            <a:pPr lvl="0" marL="354329" indent="-354329" defTabSz="543305">
              <a:spcBef>
                <a:spcPts val="3500"/>
              </a:spcBef>
              <a:defRPr sz="1800"/>
            </a:pPr>
            <a:r>
              <a:rPr sz="1860">
                <a:solidFill>
                  <a:srgbClr val="FFFFFF"/>
                </a:solidFill>
              </a:rPr>
              <a:t>Minipillen forhindrer ikke alltid eggløsning, men beskytter mot graviditet da den gjør det vanskeligere for spermiene å trenge gjennom slimproppen i livmorhalsen. Tas uten pause, også gjennom menstruasjonsperioden. Må tas regelmessig og til samme tidspunkt hver dag!</a:t>
            </a:r>
            <a:endParaRPr sz="1860">
              <a:solidFill>
                <a:srgbClr val="FFFFFF"/>
              </a:solidFill>
            </a:endParaRPr>
          </a:p>
          <a:p>
            <a:pPr lvl="0" marL="354329" indent="-354329" defTabSz="543305">
              <a:spcBef>
                <a:spcPts val="3500"/>
              </a:spcBef>
              <a:defRPr sz="1800"/>
            </a:pPr>
            <a:r>
              <a:rPr sz="1860">
                <a:solidFill>
                  <a:srgbClr val="FFFFFF"/>
                </a:solidFill>
              </a:rPr>
              <a:t>P-sprøyten settes hver 3. måned, mens p-staven «opereres» inn under huden og er beregnet å virke i flere år</a:t>
            </a:r>
          </a:p>
        </p:txBody>
      </p:sp>
      <p:pic>
        <p:nvPicPr>
          <p:cNvPr id="142" name="pasted-image.tif"/>
          <p:cNvPicPr/>
          <p:nvPr/>
        </p:nvPicPr>
        <p:blipFill>
          <a:blip r:embed="rId2">
            <a:extLst/>
          </a:blip>
          <a:srcRect l="28567" t="0" r="28567" b="0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>
            <a:lvl1pPr defTabSz="560831">
              <a:defRPr spc="-122" sz="6144">
                <a:solidFill>
                  <a:srgbClr val="FFFFFF"/>
                </a:solidFill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2" sz="6144">
                <a:solidFill>
                  <a:srgbClr val="FFFFFF"/>
                </a:solidFill>
              </a:rPr>
              <a:t>Hormon-prevensjon</a:t>
            </a:r>
          </a:p>
        </p:txBody>
      </p:sp>
      <p:sp>
        <p:nvSpPr>
          <p:cNvPr id="144" name="Shape 144"/>
          <p:cNvSpPr/>
          <p:nvPr/>
        </p:nvSpPr>
        <p:spPr>
          <a:xfrm>
            <a:off x="10841301" y="473141"/>
            <a:ext cx="2000847" cy="599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algn="l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i="1" sz="2000">
                <a:solidFill>
                  <a:srgbClr val="FFFFFF"/>
                </a:solidFill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FFFFFF"/>
                </a:solidFill>
              </a:rPr>
              <a:t>(Minipiller)</a:t>
            </a:r>
          </a:p>
        </p:txBody>
      </p:sp>
      <p:sp>
        <p:nvSpPr>
          <p:cNvPr id="145" name="Shape 145"/>
          <p:cNvSpPr/>
          <p:nvPr/>
        </p:nvSpPr>
        <p:spPr>
          <a:xfrm>
            <a:off x="11855450" y="9186961"/>
            <a:ext cx="841872" cy="422078"/>
          </a:xfrm>
          <a:prstGeom prst="rect">
            <a:avLst/>
          </a:prstGeom>
          <a:solidFill>
            <a:srgbClr val="43623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362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body" idx="1"/>
          </p:nvPr>
        </p:nvSpPr>
        <p:spPr>
          <a:xfrm>
            <a:off x="355600" y="2984500"/>
            <a:ext cx="5702300" cy="6324600"/>
          </a:xfrm>
          <a:prstGeom prst="rect">
            <a:avLst/>
          </a:prstGeom>
        </p:spPr>
        <p:txBody>
          <a:bodyPr/>
          <a:lstStyle/>
          <a:p>
            <a:pPr lvl="0" marL="0" indent="0" defTabSz="452627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b="1" sz="1979" u="sng">
                <a:solidFill>
                  <a:srgbClr val="FFFFFF"/>
                </a:solidFill>
              </a:rPr>
              <a:t>Vanlige p-piller</a:t>
            </a:r>
            <a:endParaRPr b="1" sz="1979" u="sng">
              <a:solidFill>
                <a:srgbClr val="FFFFFF"/>
              </a:solidFill>
            </a:endParaRPr>
          </a:p>
          <a:p>
            <a:pPr lvl="0" marL="0" indent="0" defTabSz="452627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1979">
                <a:solidFill>
                  <a:srgbClr val="FFFFFF"/>
                </a:solidFill>
              </a:rPr>
              <a:t>• Det finnes en rekke ulike typer med varierende mengder av hormonene østrogen og gestagen. Det finnes to typer kombinasjonspiller:</a:t>
            </a:r>
            <a:endParaRPr sz="1979">
              <a:solidFill>
                <a:srgbClr val="FFFFFF"/>
              </a:solidFill>
            </a:endParaRPr>
          </a:p>
          <a:p>
            <a:pPr lvl="0" marL="0" indent="0" defTabSz="452627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1979">
              <a:solidFill>
                <a:srgbClr val="FFFFFF"/>
              </a:solidFill>
            </a:endParaRPr>
          </a:p>
          <a:p>
            <a:pPr lvl="0" marL="0" indent="0" defTabSz="452627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1979">
                <a:solidFill>
                  <a:srgbClr val="FFFFFF"/>
                </a:solidFill>
              </a:rPr>
              <a:t>1) Alle pillene i månedspakningen inneholder samme mengde av begge hormoner</a:t>
            </a:r>
            <a:endParaRPr sz="1979">
              <a:solidFill>
                <a:srgbClr val="FFFFFF"/>
              </a:solidFill>
            </a:endParaRPr>
          </a:p>
          <a:p>
            <a:pPr lvl="0" marL="0" indent="0" defTabSz="452627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1979">
                <a:solidFill>
                  <a:srgbClr val="FFFFFF"/>
                </a:solidFill>
              </a:rPr>
              <a:t>2) Mengden østrogen og gestagen varierer i løpet av månedssyklusen</a:t>
            </a:r>
            <a:endParaRPr sz="1979">
              <a:solidFill>
                <a:srgbClr val="FFFFFF"/>
              </a:solidFill>
            </a:endParaRPr>
          </a:p>
          <a:p>
            <a:pPr lvl="0" marL="0" indent="0" defTabSz="452627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1979">
              <a:solidFill>
                <a:srgbClr val="FFFFFF"/>
              </a:solidFill>
            </a:endParaRPr>
          </a:p>
          <a:p>
            <a:pPr lvl="0" marL="0" indent="0" defTabSz="452627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b="1" sz="1979" u="sng">
                <a:solidFill>
                  <a:srgbClr val="FFFFFF"/>
                </a:solidFill>
              </a:rPr>
              <a:t>P-ring og p-plaster</a:t>
            </a:r>
            <a:endParaRPr b="1" sz="1979" u="sng">
              <a:solidFill>
                <a:srgbClr val="FFFFFF"/>
              </a:solidFill>
            </a:endParaRPr>
          </a:p>
          <a:p>
            <a:pPr lvl="0" marL="0" indent="0" defTabSz="452627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1979">
                <a:solidFill>
                  <a:srgbClr val="FFFFFF"/>
                </a:solidFill>
              </a:rPr>
              <a:t>• P-plaster og p-ring kan best sammenlignes med kombinasjonspiller med lik hormonmengde i hele syklusen</a:t>
            </a:r>
            <a:endParaRPr sz="1979">
              <a:solidFill>
                <a:srgbClr val="FFFFFF"/>
              </a:solidFill>
            </a:endParaRPr>
          </a:p>
          <a:p>
            <a:pPr lvl="0" marL="0" indent="0" defTabSz="452627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1979">
                <a:solidFill>
                  <a:srgbClr val="FFFFFF"/>
                </a:solidFill>
              </a:rPr>
              <a:t>• P-ringen settes inn i skjeden, tas ut etter 3 uker og settes inn igjen etter 1 ukes pause</a:t>
            </a:r>
            <a:endParaRPr sz="1979">
              <a:solidFill>
                <a:srgbClr val="FFFFFF"/>
              </a:solidFill>
            </a:endParaRPr>
          </a:p>
          <a:p>
            <a:pPr lvl="0" marL="0" indent="0" defTabSz="452627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1979">
                <a:solidFill>
                  <a:srgbClr val="FFFFFF"/>
                </a:solidFill>
              </a:rPr>
              <a:t>• P-plasteret klebes på huden, skiftes 1 gang i uken og benyttes i 3 uker før man har 1 ukes opphold</a:t>
            </a:r>
          </a:p>
        </p:txBody>
      </p:sp>
      <p:pic>
        <p:nvPicPr>
          <p:cNvPr id="148" name="p-plaster.png"/>
          <p:cNvPicPr/>
          <p:nvPr/>
        </p:nvPicPr>
        <p:blipFill>
          <a:blip r:embed="rId2">
            <a:extLst/>
          </a:blip>
          <a:srcRect l="19230" t="0" r="19230" b="0"/>
          <a:stretch>
            <a:fillRect/>
          </a:stretch>
        </p:blipFill>
        <p:spPr>
          <a:xfrm>
            <a:off x="7004446" y="1546878"/>
            <a:ext cx="6031013" cy="904651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>
            <a:lvl1pPr defTabSz="560831">
              <a:defRPr spc="-122" sz="6144">
                <a:solidFill>
                  <a:srgbClr val="FFFFFF"/>
                </a:solidFill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2" sz="6144">
                <a:solidFill>
                  <a:srgbClr val="FFFFFF"/>
                </a:solidFill>
              </a:rPr>
              <a:t>Hormon-prevensjon</a:t>
            </a:r>
          </a:p>
        </p:txBody>
      </p:sp>
      <p:sp>
        <p:nvSpPr>
          <p:cNvPr id="150" name="Shape 150"/>
          <p:cNvSpPr/>
          <p:nvPr/>
        </p:nvSpPr>
        <p:spPr>
          <a:xfrm>
            <a:off x="11349301" y="1286106"/>
            <a:ext cx="2000847" cy="641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algn="l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i="1" sz="2000">
                <a:solidFill>
                  <a:srgbClr val="FFFFFF"/>
                </a:solidFill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FFFFFF"/>
                </a:solidFill>
              </a:rPr>
              <a:t>(P-plaster)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362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body" idx="1"/>
          </p:nvPr>
        </p:nvSpPr>
        <p:spPr>
          <a:xfrm>
            <a:off x="355600" y="2984500"/>
            <a:ext cx="5702300" cy="6324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>
                <a:solidFill>
                  <a:srgbClr val="FFFFFF"/>
                </a:solidFill>
              </a:rPr>
              <a:t>Tilnærmet 100 % sikker hvis bruksanvisningen følges</a:t>
            </a:r>
            <a:endParaRPr sz="20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000">
                <a:solidFill>
                  <a:srgbClr val="FFFFFF"/>
                </a:solidFill>
              </a:rPr>
              <a:t>Jenter mellom 16-20 år får gratis p-piller på helsestasjonen</a:t>
            </a:r>
            <a:endParaRPr sz="20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000">
                <a:solidFill>
                  <a:srgbClr val="FFFFFF"/>
                </a:solidFill>
              </a:rPr>
              <a:t>P-piller kan føre til at noen jenter får mindre menssmerter, og at blødningen avtar i styrke</a:t>
            </a:r>
            <a:endParaRPr sz="20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000">
                <a:solidFill>
                  <a:srgbClr val="FFFFFF"/>
                </a:solidFill>
              </a:rPr>
              <a:t>Trenger ikke tenke på prevensjon i «øyeblikket»</a:t>
            </a:r>
          </a:p>
        </p:txBody>
      </p:sp>
      <p:pic>
        <p:nvPicPr>
          <p:cNvPr id="153" name="pasted-image.tif"/>
          <p:cNvPicPr/>
          <p:nvPr/>
        </p:nvPicPr>
        <p:blipFill>
          <a:blip r:embed="rId2">
            <a:extLst/>
          </a:blip>
          <a:srcRect l="5754" t="0" r="5754" b="0"/>
          <a:stretch>
            <a:fillRect/>
          </a:stretch>
        </p:blipFill>
        <p:spPr>
          <a:xfrm>
            <a:off x="5757333" y="440266"/>
            <a:ext cx="65024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 defTabSz="560831">
              <a:defRPr spc="0" sz="1800">
                <a:solidFill>
                  <a:srgbClr val="000000"/>
                </a:solidFill>
              </a:defRPr>
            </a:pPr>
            <a:r>
              <a:rPr spc="-122" sz="6144">
                <a:solidFill>
                  <a:srgbClr val="FFFFFF"/>
                </a:solidFill>
              </a:rPr>
              <a:t>Fordeler med </a:t>
            </a:r>
            <a:endParaRPr spc="-122" sz="6144">
              <a:solidFill>
                <a:srgbClr val="FFFFFF"/>
              </a:solidFill>
            </a:endParaRPr>
          </a:p>
          <a:p>
            <a:pPr lvl="0" defTabSz="560831">
              <a:defRPr spc="0" sz="1800">
                <a:solidFill>
                  <a:srgbClr val="000000"/>
                </a:solidFill>
              </a:defRPr>
            </a:pPr>
            <a:r>
              <a:rPr spc="-122" sz="6144">
                <a:solidFill>
                  <a:srgbClr val="FFFFFF"/>
                </a:solidFill>
              </a:rPr>
              <a:t>p-piller</a:t>
            </a:r>
          </a:p>
        </p:txBody>
      </p:sp>
      <p:sp>
        <p:nvSpPr>
          <p:cNvPr id="155" name="Shape 155"/>
          <p:cNvSpPr/>
          <p:nvPr/>
        </p:nvSpPr>
        <p:spPr>
          <a:xfrm>
            <a:off x="10773568" y="1785474"/>
            <a:ext cx="2000847" cy="599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algn="l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i="1" sz="2000">
                <a:solidFill>
                  <a:srgbClr val="FFFFFF"/>
                </a:solidFill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FFFFFF"/>
                </a:solidFill>
              </a:rPr>
              <a:t>(P-piller)</a:t>
            </a:r>
          </a:p>
        </p:txBody>
      </p:sp>
      <p:sp>
        <p:nvSpPr>
          <p:cNvPr id="156" name="Shape 156"/>
          <p:cNvSpPr/>
          <p:nvPr/>
        </p:nvSpPr>
        <p:spPr>
          <a:xfrm>
            <a:off x="11855450" y="8356600"/>
            <a:ext cx="841872" cy="1252439"/>
          </a:xfrm>
          <a:prstGeom prst="rect">
            <a:avLst/>
          </a:prstGeom>
          <a:solidFill>
            <a:srgbClr val="43623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362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body" idx="1"/>
          </p:nvPr>
        </p:nvSpPr>
        <p:spPr>
          <a:xfrm>
            <a:off x="355600" y="2984500"/>
            <a:ext cx="5702300" cy="6324600"/>
          </a:xfrm>
          <a:prstGeom prst="rect">
            <a:avLst/>
          </a:prstGeom>
        </p:spPr>
        <p:txBody>
          <a:bodyPr/>
          <a:lstStyle/>
          <a:p>
            <a:pPr lvl="0" marL="308609" indent="-308609" defTabSz="473201">
              <a:spcBef>
                <a:spcPts val="3000"/>
              </a:spcBef>
              <a:defRPr sz="1800"/>
            </a:pPr>
            <a:r>
              <a:rPr sz="1620">
                <a:solidFill>
                  <a:srgbClr val="FFFFFF"/>
                </a:solidFill>
              </a:rPr>
              <a:t>Ingen hormonprevensjon beskytter mot kjønnssykdommer</a:t>
            </a:r>
            <a:endParaRPr sz="1620">
              <a:solidFill>
                <a:srgbClr val="FFFFFF"/>
              </a:solidFill>
            </a:endParaRPr>
          </a:p>
          <a:p>
            <a:pPr lvl="0" marL="308609" indent="-308609" defTabSz="473201">
              <a:spcBef>
                <a:spcPts val="3000"/>
              </a:spcBef>
              <a:defRPr sz="1800"/>
            </a:pPr>
            <a:r>
              <a:rPr sz="1620">
                <a:solidFill>
                  <a:srgbClr val="FFFFFF"/>
                </a:solidFill>
              </a:rPr>
              <a:t>P-piller må tas til samme tid hver dag </a:t>
            </a:r>
            <a:endParaRPr sz="1620">
              <a:solidFill>
                <a:srgbClr val="FFFFFF"/>
              </a:solidFill>
            </a:endParaRPr>
          </a:p>
          <a:p>
            <a:pPr lvl="0" marL="308609" indent="-308609" defTabSz="473201">
              <a:spcBef>
                <a:spcPts val="3000"/>
              </a:spcBef>
              <a:defRPr sz="1800"/>
            </a:pPr>
            <a:r>
              <a:rPr sz="1620">
                <a:solidFill>
                  <a:srgbClr val="FFFFFF"/>
                </a:solidFill>
              </a:rPr>
              <a:t>Noen opplever lette bivirkninger som kvalme, utflod eller hodepine i de hormonfrie periodene</a:t>
            </a:r>
            <a:endParaRPr sz="1620">
              <a:solidFill>
                <a:srgbClr val="FFFFFF"/>
              </a:solidFill>
            </a:endParaRPr>
          </a:p>
          <a:p>
            <a:pPr lvl="0" marL="308609" indent="-308609" defTabSz="473201">
              <a:spcBef>
                <a:spcPts val="3000"/>
              </a:spcBef>
              <a:defRPr sz="1800"/>
            </a:pPr>
            <a:r>
              <a:rPr sz="1620">
                <a:solidFill>
                  <a:srgbClr val="FFFFFF"/>
                </a:solidFill>
              </a:rPr>
              <a:t>Noen typer hormonprevensjon (f.eks. p-sprøyte og p-stav) kan føre til uregelmessige blødninger</a:t>
            </a:r>
            <a:endParaRPr sz="1620">
              <a:solidFill>
                <a:srgbClr val="FFFFFF"/>
              </a:solidFill>
            </a:endParaRPr>
          </a:p>
          <a:p>
            <a:pPr lvl="0" marL="308609" indent="-308609" defTabSz="473201">
              <a:spcBef>
                <a:spcPts val="3000"/>
              </a:spcBef>
              <a:defRPr sz="1800"/>
            </a:pPr>
            <a:r>
              <a:rPr sz="1620">
                <a:solidFill>
                  <a:srgbClr val="FFFFFF"/>
                </a:solidFill>
              </a:rPr>
              <a:t>Alle typer hormonprevensjon krever at man besøker lege eller helsestasjonen og får en resept</a:t>
            </a:r>
            <a:endParaRPr sz="1620">
              <a:solidFill>
                <a:srgbClr val="FFFFFF"/>
              </a:solidFill>
            </a:endParaRPr>
          </a:p>
          <a:p>
            <a:pPr lvl="0" marL="308609" indent="-308609" defTabSz="473201">
              <a:spcBef>
                <a:spcPts val="3000"/>
              </a:spcBef>
              <a:defRPr sz="1800"/>
            </a:pPr>
            <a:r>
              <a:rPr sz="1620">
                <a:solidFill>
                  <a:srgbClr val="FFFFFF"/>
                </a:solidFill>
              </a:rPr>
              <a:t>P-stav, p-sprøyte og spiral skal alltid settes inn av en lege</a:t>
            </a:r>
            <a:endParaRPr sz="1620">
              <a:solidFill>
                <a:srgbClr val="FFFFFF"/>
              </a:solidFill>
            </a:endParaRPr>
          </a:p>
          <a:p>
            <a:pPr lvl="0" marL="308609" indent="-308609" defTabSz="473201">
              <a:spcBef>
                <a:spcPts val="3000"/>
              </a:spcBef>
              <a:defRPr sz="1800"/>
            </a:pPr>
            <a:r>
              <a:rPr sz="1620">
                <a:solidFill>
                  <a:srgbClr val="FFFFFF"/>
                </a:solidFill>
              </a:rPr>
              <a:t>Husk! Alle leger har taushetsplikt og skal ikke informere foreldrene dine uten din samtykke. Legen kan derimot nekte deg prevensjon uten dine foreldres samtykke hvis du er under 14 år.</a:t>
            </a:r>
          </a:p>
        </p:txBody>
      </p:sp>
      <p:pic>
        <p:nvPicPr>
          <p:cNvPr id="159" name="pasted-image.tif"/>
          <p:cNvPicPr/>
          <p:nvPr/>
        </p:nvPicPr>
        <p:blipFill>
          <a:blip r:embed="rId2">
            <a:extLst/>
          </a:blip>
          <a:srcRect l="27796" t="0" r="27796" b="0"/>
          <a:stretch>
            <a:fillRect/>
          </a:stretch>
        </p:blipFill>
        <p:spPr>
          <a:xfrm>
            <a:off x="6379408" y="-8755"/>
            <a:ext cx="6912686" cy="10369028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 defTabSz="560831">
              <a:defRPr spc="0" sz="1800">
                <a:solidFill>
                  <a:srgbClr val="000000"/>
                </a:solidFill>
              </a:defRPr>
            </a:pPr>
            <a:r>
              <a:rPr spc="-122" sz="6144">
                <a:solidFill>
                  <a:srgbClr val="FFFFFF"/>
                </a:solidFill>
              </a:rPr>
              <a:t>Ulemper med </a:t>
            </a:r>
            <a:endParaRPr spc="-122" sz="6144">
              <a:solidFill>
                <a:srgbClr val="FFFFFF"/>
              </a:solidFill>
            </a:endParaRPr>
          </a:p>
          <a:p>
            <a:pPr lvl="0" defTabSz="560831">
              <a:defRPr spc="0" sz="1800">
                <a:solidFill>
                  <a:srgbClr val="000000"/>
                </a:solidFill>
              </a:defRPr>
            </a:pPr>
            <a:r>
              <a:rPr spc="-122" sz="6144">
                <a:solidFill>
                  <a:srgbClr val="FFFFFF"/>
                </a:solidFill>
              </a:rPr>
              <a:t>p-piller</a:t>
            </a:r>
          </a:p>
        </p:txBody>
      </p:sp>
      <p:sp>
        <p:nvSpPr>
          <p:cNvPr id="161" name="Shape 161"/>
          <p:cNvSpPr/>
          <p:nvPr/>
        </p:nvSpPr>
        <p:spPr>
          <a:xfrm>
            <a:off x="10755709" y="183819"/>
            <a:ext cx="2357372" cy="1422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algn="l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i="1" sz="2000">
                <a:solidFill>
                  <a:srgbClr val="000000"/>
                </a:solidFill>
              </a:defRPr>
            </a:lvl1pPr>
          </a:lstStyle>
          <a:p>
            <a:pPr lvl="0">
              <a:defRPr i="0" sz="1800"/>
            </a:pPr>
            <a:r>
              <a:rPr i="1" sz="2000"/>
              <a:t>P-piller må tas til samme tid hver dag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362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body" idx="1"/>
          </p:nvPr>
        </p:nvSpPr>
        <p:spPr>
          <a:xfrm>
            <a:off x="355600" y="2984500"/>
            <a:ext cx="5702300" cy="6324600"/>
          </a:xfrm>
          <a:prstGeom prst="rect">
            <a:avLst/>
          </a:prstGeom>
        </p:spPr>
        <p:txBody>
          <a:bodyPr/>
          <a:lstStyle/>
          <a:p>
            <a:pPr lvl="0" marL="354329" indent="-354329" defTabSz="543305">
              <a:spcBef>
                <a:spcPts val="3500"/>
              </a:spcBef>
              <a:defRPr sz="1800"/>
            </a:pPr>
            <a:r>
              <a:rPr sz="1860">
                <a:solidFill>
                  <a:srgbClr val="FFFFFF"/>
                </a:solidFill>
              </a:rPr>
              <a:t>Fjerner evnen til å få barn. Hos kvinner kuttes/stenges egglederne. Hos menn kuttes sædlederne.</a:t>
            </a:r>
            <a:endParaRPr sz="1860">
              <a:solidFill>
                <a:srgbClr val="FFFFFF"/>
              </a:solidFill>
            </a:endParaRPr>
          </a:p>
          <a:p>
            <a:pPr lvl="0" marL="354329" indent="-354329" defTabSz="543305">
              <a:spcBef>
                <a:spcPts val="3500"/>
              </a:spcBef>
              <a:defRPr sz="1800"/>
            </a:pPr>
            <a:r>
              <a:rPr sz="1860">
                <a:solidFill>
                  <a:srgbClr val="FFFFFF"/>
                </a:solidFill>
              </a:rPr>
              <a:t>Ingenting annet påvirkes verken hos henne eller ham – menstruasjon, utløsning og seksuell evne er akkurat som før</a:t>
            </a:r>
            <a:endParaRPr sz="1860">
              <a:solidFill>
                <a:srgbClr val="FFFFFF"/>
              </a:solidFill>
            </a:endParaRPr>
          </a:p>
          <a:p>
            <a:pPr lvl="0" marL="354329" indent="-354329" defTabSz="543305">
              <a:spcBef>
                <a:spcPts val="3500"/>
              </a:spcBef>
              <a:defRPr sz="1800"/>
            </a:pPr>
            <a:r>
              <a:rPr sz="1860">
                <a:solidFill>
                  <a:srgbClr val="FFFFFF"/>
                </a:solidFill>
              </a:rPr>
              <a:t>Relativt permanent løsning, og det er vanskelig å gjøre om inngrepet hvis du vil bli fruktbar igjen</a:t>
            </a:r>
            <a:endParaRPr sz="1860">
              <a:solidFill>
                <a:srgbClr val="FFFFFF"/>
              </a:solidFill>
            </a:endParaRPr>
          </a:p>
          <a:p>
            <a:pPr lvl="0" marL="354329" indent="-354329" defTabSz="543305">
              <a:spcBef>
                <a:spcPts val="3500"/>
              </a:spcBef>
              <a:defRPr sz="1800"/>
            </a:pPr>
            <a:r>
              <a:rPr sz="1860">
                <a:solidFill>
                  <a:srgbClr val="FFFFFF"/>
                </a:solidFill>
              </a:rPr>
              <a:t>Lovbestemt i Norge at man ikke kan sterilisere seg før fylte 25 år</a:t>
            </a:r>
            <a:endParaRPr sz="1860">
              <a:solidFill>
                <a:srgbClr val="FFFFFF"/>
              </a:solidFill>
            </a:endParaRPr>
          </a:p>
          <a:p>
            <a:pPr lvl="0" marL="354329" indent="-354329" defTabSz="543305">
              <a:spcBef>
                <a:spcPts val="3500"/>
              </a:spcBef>
              <a:defRPr sz="1800"/>
            </a:pPr>
            <a:r>
              <a:rPr sz="1860">
                <a:solidFill>
                  <a:srgbClr val="FFFFFF"/>
                </a:solidFill>
              </a:rPr>
              <a:t>Sterilisering forhindrer graviditet, men gir ingen beskyttelse mot kjønnssykdommer</a:t>
            </a:r>
            <a:endParaRPr sz="1860">
              <a:solidFill>
                <a:srgbClr val="FFFFFF"/>
              </a:solidFill>
            </a:endParaRPr>
          </a:p>
          <a:p>
            <a:pPr lvl="0" marL="354329" indent="-354329" defTabSz="543305">
              <a:spcBef>
                <a:spcPts val="3500"/>
              </a:spcBef>
              <a:defRPr sz="1800"/>
            </a:pPr>
            <a:r>
              <a:rPr sz="1860">
                <a:solidFill>
                  <a:srgbClr val="FFFFFF"/>
                </a:solidFill>
              </a:rPr>
              <a:t>Bytter man partner ofte, er det derfor viktig å bruke kondom selv om man er sterilisert</a:t>
            </a:r>
          </a:p>
        </p:txBody>
      </p:sp>
      <p:pic>
        <p:nvPicPr>
          <p:cNvPr id="164" name="pasted-image.tif"/>
          <p:cNvPicPr/>
          <p:nvPr/>
        </p:nvPicPr>
        <p:blipFill>
          <a:blip r:embed="rId2">
            <a:extLst/>
          </a:blip>
          <a:srcRect l="28346" t="0" r="28346" b="0"/>
          <a:stretch>
            <a:fillRect/>
          </a:stretch>
        </p:blipFill>
        <p:spPr>
          <a:xfrm>
            <a:off x="7036258" y="871598"/>
            <a:ext cx="5968543" cy="8952814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FFFFFF"/>
                </a:solidFill>
              </a:rPr>
              <a:t>Sterilisering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362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body" idx="1"/>
          </p:nvPr>
        </p:nvSpPr>
        <p:spPr>
          <a:xfrm>
            <a:off x="355600" y="2984500"/>
            <a:ext cx="5702300" cy="6324600"/>
          </a:xfrm>
          <a:prstGeom prst="rect">
            <a:avLst/>
          </a:prstGeom>
        </p:spPr>
        <p:txBody>
          <a:bodyPr/>
          <a:lstStyle/>
          <a:p>
            <a:pPr lvl="0" marL="369570" indent="-369570" defTabSz="566674">
              <a:spcBef>
                <a:spcPts val="3600"/>
              </a:spcBef>
              <a:defRPr sz="1800"/>
            </a:pPr>
            <a:r>
              <a:rPr sz="1940">
                <a:solidFill>
                  <a:srgbClr val="FFFFFF"/>
                </a:solidFill>
              </a:rPr>
              <a:t>Angrepille er kun en kriseløsning ved nød</a:t>
            </a:r>
            <a:endParaRPr sz="1940">
              <a:solidFill>
                <a:srgbClr val="FFFFFF"/>
              </a:solidFill>
            </a:endParaRPr>
          </a:p>
          <a:p>
            <a:pPr lvl="0" marL="369570" indent="-369570" defTabSz="566674">
              <a:spcBef>
                <a:spcPts val="3600"/>
              </a:spcBef>
              <a:defRPr sz="1800"/>
            </a:pPr>
            <a:r>
              <a:rPr sz="1940">
                <a:solidFill>
                  <a:srgbClr val="FFFFFF"/>
                </a:solidFill>
              </a:rPr>
              <a:t>Virker ved at den forsinker eggløsningen og hindrer et befruktet egg i å feste seg til livmoren</a:t>
            </a:r>
            <a:endParaRPr sz="1940">
              <a:solidFill>
                <a:srgbClr val="FFFFFF"/>
              </a:solidFill>
            </a:endParaRPr>
          </a:p>
          <a:p>
            <a:pPr lvl="0" marL="369570" indent="-369570" defTabSz="566674">
              <a:spcBef>
                <a:spcPts val="3600"/>
              </a:spcBef>
              <a:defRPr sz="1800"/>
            </a:pPr>
            <a:r>
              <a:rPr sz="1940">
                <a:solidFill>
                  <a:srgbClr val="FFFFFF"/>
                </a:solidFill>
              </a:rPr>
              <a:t>Brukes hvis man har hatt sex og kondomet sprakk, glemte p-pillen osv. – eller om man rett og slett ikke brukte prevensjon</a:t>
            </a:r>
            <a:endParaRPr sz="1940">
              <a:solidFill>
                <a:srgbClr val="FFFFFF"/>
              </a:solidFill>
            </a:endParaRPr>
          </a:p>
          <a:p>
            <a:pPr lvl="0" marL="369570" indent="-369570" defTabSz="566674">
              <a:spcBef>
                <a:spcPts val="3600"/>
              </a:spcBef>
              <a:defRPr sz="1800"/>
            </a:pPr>
            <a:r>
              <a:rPr sz="1940">
                <a:solidFill>
                  <a:srgbClr val="FFFFFF"/>
                </a:solidFill>
              </a:rPr>
              <a:t>Bør tas så raskt som mulig og senest innen 72 timer etter samleiet</a:t>
            </a:r>
            <a:endParaRPr sz="1940">
              <a:solidFill>
                <a:srgbClr val="FFFFFF"/>
              </a:solidFill>
            </a:endParaRPr>
          </a:p>
          <a:p>
            <a:pPr lvl="0" marL="369570" indent="-369570" defTabSz="566674">
              <a:spcBef>
                <a:spcPts val="3600"/>
              </a:spcBef>
              <a:defRPr sz="1800"/>
            </a:pPr>
            <a:r>
              <a:rPr sz="1940">
                <a:solidFill>
                  <a:srgbClr val="FFFFFF"/>
                </a:solidFill>
              </a:rPr>
              <a:t>Bør bare inntas 1 gang i løpet av en menstruasjonssyklus</a:t>
            </a:r>
            <a:endParaRPr sz="1940">
              <a:solidFill>
                <a:srgbClr val="FFFFFF"/>
              </a:solidFill>
            </a:endParaRPr>
          </a:p>
          <a:p>
            <a:pPr lvl="0" marL="369570" indent="-369570" defTabSz="566674">
              <a:spcBef>
                <a:spcPts val="3600"/>
              </a:spcBef>
              <a:defRPr sz="1800"/>
            </a:pPr>
            <a:r>
              <a:rPr sz="1940">
                <a:solidFill>
                  <a:srgbClr val="FFFFFF"/>
                </a:solidFill>
              </a:rPr>
              <a:t>Kan kjøpes uten resept på apoteket. Det er ingen aldersgrense for kjøp.</a:t>
            </a:r>
          </a:p>
        </p:txBody>
      </p:sp>
      <p:pic>
        <p:nvPicPr>
          <p:cNvPr id="168" name="pasted-image.tif"/>
          <p:cNvPicPr/>
          <p:nvPr/>
        </p:nvPicPr>
        <p:blipFill>
          <a:blip r:embed="rId2">
            <a:extLst/>
          </a:blip>
          <a:srcRect l="0" t="2187" r="0" b="2187"/>
          <a:stretch>
            <a:fillRect/>
          </a:stretch>
        </p:blipFill>
        <p:spPr>
          <a:xfrm>
            <a:off x="6769298" y="1670446"/>
            <a:ext cx="5968543" cy="8952815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FFFFFF"/>
                </a:solidFill>
              </a:rPr>
              <a:t>Angrepille</a:t>
            </a:r>
          </a:p>
        </p:txBody>
      </p:sp>
      <p:sp>
        <p:nvSpPr>
          <p:cNvPr id="170" name="Shape 170"/>
          <p:cNvSpPr/>
          <p:nvPr/>
        </p:nvSpPr>
        <p:spPr>
          <a:xfrm>
            <a:off x="11855450" y="8356600"/>
            <a:ext cx="841872" cy="1252439"/>
          </a:xfrm>
          <a:prstGeom prst="rect">
            <a:avLst/>
          </a:prstGeom>
          <a:solidFill>
            <a:srgbClr val="43623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Ligger øverst mellom de indre og de ytre kjønnsleppene</a:t>
            </a:r>
            <a:endParaRPr sz="2000"/>
          </a:p>
          <a:p>
            <a:pPr lvl="0">
              <a:defRPr sz="1800"/>
            </a:pPr>
            <a:r>
              <a:rPr sz="2000"/>
              <a:t>Mer følsom enn penishodet</a:t>
            </a:r>
            <a:endParaRPr sz="2000"/>
          </a:p>
          <a:p>
            <a:pPr lvl="0">
              <a:defRPr sz="1800"/>
            </a:pPr>
            <a:r>
              <a:rPr sz="2000"/>
              <a:t>Store variasjoner i utseende fra jente til jente; variasjonene kan sammenlignes med ulikheter i ansikter</a:t>
            </a:r>
            <a:endParaRPr sz="2000"/>
          </a:p>
          <a:p>
            <a:pPr lvl="0">
              <a:defRPr sz="1800"/>
            </a:pPr>
            <a:r>
              <a:rPr sz="2000"/>
              <a:t>Klitoris blir på noen dialekter i Norge kalt galatippen («det som får hanen til å gale»)</a:t>
            </a:r>
            <a:endParaRPr sz="2000"/>
          </a:p>
          <a:p>
            <a:pPr lvl="0">
              <a:defRPr sz="1800"/>
            </a:pPr>
            <a:r>
              <a:rPr sz="2000"/>
              <a:t>Nedenfor klitoris ligger urinveisåpningen</a:t>
            </a:r>
            <a:endParaRPr sz="2000"/>
          </a:p>
          <a:p>
            <a:pPr lvl="0">
              <a:defRPr sz="1800"/>
            </a:pPr>
            <a:r>
              <a:rPr sz="2000"/>
              <a:t>Enda litt lenger ned ligger skjedeåpningen</a:t>
            </a:r>
          </a:p>
        </p:txBody>
      </p:sp>
      <p:pic>
        <p:nvPicPr>
          <p:cNvPr id="55" name="pasted-image.tif"/>
          <p:cNvPicPr/>
          <p:nvPr/>
        </p:nvPicPr>
        <p:blipFill>
          <a:blip r:embed="rId2">
            <a:extLst/>
          </a:blip>
          <a:srcRect l="2845" t="0" r="2845" b="0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60831">
              <a:defRPr spc="0" sz="1800">
                <a:solidFill>
                  <a:srgbClr val="000000"/>
                </a:solidFill>
              </a:defRPr>
            </a:pPr>
            <a:r>
              <a:rPr spc="-122" sz="6144">
                <a:solidFill>
                  <a:srgbClr val="314864"/>
                </a:solidFill>
              </a:rPr>
              <a:t>Jentekroppen:</a:t>
            </a:r>
            <a:endParaRPr spc="-122" sz="6144">
              <a:solidFill>
                <a:srgbClr val="314864"/>
              </a:solidFill>
            </a:endParaRPr>
          </a:p>
          <a:p>
            <a:pPr lvl="0" defTabSz="560831">
              <a:defRPr spc="0" sz="1800">
                <a:solidFill>
                  <a:srgbClr val="000000"/>
                </a:solidFill>
              </a:defRPr>
            </a:pPr>
            <a:r>
              <a:rPr spc="-122" sz="6144">
                <a:solidFill>
                  <a:srgbClr val="314864"/>
                </a:solidFill>
              </a:rPr>
              <a:t>Klitorisen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362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body" idx="1"/>
          </p:nvPr>
        </p:nvSpPr>
        <p:spPr>
          <a:xfrm>
            <a:off x="355600" y="2984500"/>
            <a:ext cx="5702300" cy="6324600"/>
          </a:xfrm>
          <a:prstGeom prst="rect">
            <a:avLst/>
          </a:prstGeom>
        </p:spPr>
        <p:txBody>
          <a:bodyPr/>
          <a:lstStyle/>
          <a:p>
            <a:pPr lvl="0" marL="0" indent="0" defTabSz="457200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800"/>
            </a:pPr>
            <a:r>
              <a:rPr b="1" sz="2000" u="sng">
                <a:solidFill>
                  <a:srgbClr val="FFFFFF"/>
                </a:solidFill>
              </a:rPr>
              <a:t>Avbrutt samleie</a:t>
            </a:r>
            <a:endParaRPr b="1" sz="2000" u="sng">
              <a:solidFill>
                <a:srgbClr val="FFFFFF"/>
              </a:solidFill>
            </a:endParaRPr>
          </a:p>
          <a:p>
            <a:pPr lvl="0" marL="0" indent="0" defTabSz="457200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800"/>
            </a:pPr>
            <a:r>
              <a:rPr sz="2000">
                <a:solidFill>
                  <a:srgbClr val="FFFFFF"/>
                </a:solidFill>
              </a:rPr>
              <a:t>• Å «hoppe av i svingen» er nok verdens mest brukte metode – at gutten trekker seg ut av jenta før han får utløsning</a:t>
            </a:r>
            <a:endParaRPr sz="2000">
              <a:solidFill>
                <a:srgbClr val="FFFFFF"/>
              </a:solidFill>
            </a:endParaRPr>
          </a:p>
          <a:p>
            <a:pPr lvl="0" marL="0" indent="0" defTabSz="457200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800"/>
            </a:pPr>
            <a:r>
              <a:rPr sz="2000">
                <a:solidFill>
                  <a:srgbClr val="FFFFFF"/>
                </a:solidFill>
              </a:rPr>
              <a:t>• Meget risikabelt, bl.a. fordi det kommer sædceller fra penis også før utløsningen</a:t>
            </a:r>
            <a:endParaRPr sz="2000">
              <a:solidFill>
                <a:srgbClr val="FFFFFF"/>
              </a:solidFill>
            </a:endParaRPr>
          </a:p>
          <a:p>
            <a:pPr lvl="0" marL="0" indent="0" defTabSz="457200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800"/>
            </a:pPr>
            <a:endParaRPr sz="2000">
              <a:solidFill>
                <a:srgbClr val="FFFFFF"/>
              </a:solidFill>
            </a:endParaRPr>
          </a:p>
          <a:p>
            <a:pPr lvl="0" marL="0" indent="0" defTabSz="457200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800"/>
            </a:pPr>
            <a:r>
              <a:rPr b="1" sz="2000" u="sng">
                <a:solidFill>
                  <a:srgbClr val="FFFFFF"/>
                </a:solidFill>
              </a:rPr>
              <a:t>«Sikre» perioder</a:t>
            </a:r>
            <a:endParaRPr b="1" sz="2000" u="sng">
              <a:solidFill>
                <a:srgbClr val="FFFFFF"/>
              </a:solidFill>
            </a:endParaRPr>
          </a:p>
          <a:p>
            <a:pPr lvl="0" marL="0" indent="0" defTabSz="457200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800"/>
            </a:pPr>
            <a:r>
              <a:rPr sz="2000">
                <a:solidFill>
                  <a:srgbClr val="FFFFFF"/>
                </a:solidFill>
              </a:rPr>
              <a:t>• Superrisikabelt – det finnes egentlig ingen sikre perioder</a:t>
            </a:r>
            <a:endParaRPr sz="2000">
              <a:solidFill>
                <a:srgbClr val="FFFFFF"/>
              </a:solidFill>
            </a:endParaRPr>
          </a:p>
          <a:p>
            <a:pPr lvl="0" marL="0" indent="0" defTabSz="457200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800"/>
            </a:pPr>
            <a:r>
              <a:rPr sz="2000">
                <a:solidFill>
                  <a:srgbClr val="FFFFFF"/>
                </a:solidFill>
              </a:rPr>
              <a:t>• Man kan ha uregelmessig mens</a:t>
            </a:r>
            <a:endParaRPr sz="2000">
              <a:solidFill>
                <a:srgbClr val="FFFFFF"/>
              </a:solidFill>
            </a:endParaRPr>
          </a:p>
          <a:p>
            <a:pPr lvl="0" marL="0" indent="0" defTabSz="457200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800"/>
            </a:pPr>
            <a:r>
              <a:rPr sz="2000">
                <a:solidFill>
                  <a:srgbClr val="FFFFFF"/>
                </a:solidFill>
              </a:rPr>
              <a:t>• Man vet ikke 100 % sikkert når eggløsningen skjer. Eggløsning påvirkes av stress, reiser, slanking og seksuell aktivitet</a:t>
            </a:r>
            <a:endParaRPr sz="2000">
              <a:solidFill>
                <a:srgbClr val="FFFFFF"/>
              </a:solidFill>
            </a:endParaRPr>
          </a:p>
          <a:p>
            <a:pPr lvl="0" marL="0" indent="0" defTabSz="457200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z="1800"/>
            </a:pPr>
            <a:r>
              <a:rPr sz="2000">
                <a:solidFill>
                  <a:srgbClr val="FFFFFF"/>
                </a:solidFill>
              </a:rPr>
              <a:t>• Sædceller kan overleve i flere dager i livmoren og egglederne</a:t>
            </a:r>
          </a:p>
        </p:txBody>
      </p:sp>
      <p:pic>
        <p:nvPicPr>
          <p:cNvPr id="173" name="pasted-image.tif"/>
          <p:cNvPicPr/>
          <p:nvPr/>
        </p:nvPicPr>
        <p:blipFill>
          <a:blip r:embed="rId2">
            <a:extLst/>
          </a:blip>
          <a:srcRect l="15804" t="0" r="15804" b="0"/>
          <a:stretch>
            <a:fillRect/>
          </a:stretch>
        </p:blipFill>
        <p:spPr>
          <a:xfrm>
            <a:off x="6708378" y="308768"/>
            <a:ext cx="6090638" cy="9135955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 defTabSz="525779">
              <a:defRPr spc="0" sz="1800">
                <a:solidFill>
                  <a:srgbClr val="000000"/>
                </a:solidFill>
              </a:defRPr>
            </a:pPr>
            <a:r>
              <a:rPr spc="-115" sz="5760">
                <a:solidFill>
                  <a:srgbClr val="FFFFFF"/>
                </a:solidFill>
              </a:rPr>
              <a:t>Ikke prevensjon</a:t>
            </a:r>
            <a:endParaRPr spc="-115" sz="5760">
              <a:solidFill>
                <a:srgbClr val="FFFFFF"/>
              </a:solidFill>
            </a:endParaRPr>
          </a:p>
          <a:p>
            <a:pPr lvl="0" defTabSz="525779">
              <a:defRPr spc="0" sz="1800">
                <a:solidFill>
                  <a:srgbClr val="000000"/>
                </a:solidFill>
              </a:defRPr>
            </a:pPr>
            <a:r>
              <a:rPr i="1" spc="-115" sz="5760">
                <a:solidFill>
                  <a:srgbClr val="FFFFFF"/>
                </a:solidFill>
              </a:rPr>
              <a:t>(selv om du tror det)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3623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body" idx="1"/>
          </p:nvPr>
        </p:nvSpPr>
        <p:spPr>
          <a:xfrm>
            <a:off x="355600" y="2984500"/>
            <a:ext cx="5702300" cy="6324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>
                <a:solidFill>
                  <a:srgbClr val="FFFFFF"/>
                </a:solidFill>
              </a:rPr>
              <a:t>Det er du og din partner som avgjør hvilken prevensjon som passer best</a:t>
            </a:r>
            <a:endParaRPr sz="20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000">
                <a:solidFill>
                  <a:srgbClr val="FFFFFF"/>
                </a:solidFill>
              </a:rPr>
              <a:t>Du kan ha forskjellig krav til prevensjon i ulike perioder av livet</a:t>
            </a:r>
            <a:endParaRPr sz="20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000">
                <a:solidFill>
                  <a:srgbClr val="FFFFFF"/>
                </a:solidFill>
              </a:rPr>
              <a:t>Det kan være lurt å velge prevensjon ut fra seksuell livssituasjon, bruksmåte og hvor viktig det er for deg å unngå graviditet</a:t>
            </a:r>
          </a:p>
        </p:txBody>
      </p:sp>
      <p:pic>
        <p:nvPicPr>
          <p:cNvPr id="177" name="pasted-image.tif"/>
          <p:cNvPicPr/>
          <p:nvPr/>
        </p:nvPicPr>
        <p:blipFill>
          <a:blip r:embed="rId2">
            <a:extLst/>
          </a:blip>
          <a:srcRect l="15804" t="0" r="15804" b="0"/>
          <a:stretch>
            <a:fillRect/>
          </a:stretch>
        </p:blipFill>
        <p:spPr>
          <a:xfrm>
            <a:off x="6708378" y="308768"/>
            <a:ext cx="6090638" cy="9135955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FFFFFF"/>
                </a:solidFill>
              </a:rPr>
              <a:t>Husk…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C15E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 idx="4294967295"/>
          </p:nvPr>
        </p:nvSpPr>
        <p:spPr>
          <a:xfrm>
            <a:off x="5840412" y="7610012"/>
            <a:ext cx="10565740" cy="1844543"/>
          </a:xfrm>
          <a:prstGeom prst="rect">
            <a:avLst/>
          </a:prstGeom>
        </p:spPr>
        <p:txBody>
          <a:bodyPr anchor="b"/>
          <a:lstStyle>
            <a:lvl1pPr>
              <a:defRPr spc="-116" sz="5800">
                <a:solidFill>
                  <a:srgbClr val="FFFFFF"/>
                </a:solidFill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16" sz="5800">
                <a:solidFill>
                  <a:srgbClr val="FFFFFF"/>
                </a:solidFill>
              </a:rPr>
              <a:t>Kjønnssykdommer	</a:t>
            </a:r>
          </a:p>
        </p:txBody>
      </p:sp>
      <p:pic>
        <p:nvPicPr>
          <p:cNvPr id="18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3031066"/>
            <a:ext cx="8013700" cy="6705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C15E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3031066"/>
            <a:ext cx="8013700" cy="6705601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>
            <p:ph type="title" idx="4294967295"/>
          </p:nvPr>
        </p:nvSpPr>
        <p:spPr>
          <a:xfrm>
            <a:off x="7943254" y="43391"/>
            <a:ext cx="4490378" cy="8495044"/>
          </a:xfrm>
          <a:prstGeom prst="rect">
            <a:avLst/>
          </a:prstGeom>
        </p:spPr>
        <p:txBody>
          <a:bodyPr/>
          <a:lstStyle/>
          <a:p>
            <a:pPr lvl="0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pc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Infeksjonssykdommer som smitter ved seksuell kontakt</a:t>
            </a:r>
            <a:r>
              <a:rPr sz="22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endParaRPr sz="220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pc="0"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– blant annet ved samleie, oralsex, analsex eller fingring.</a:t>
            </a:r>
            <a:endParaRPr sz="220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pc="0" sz="1800">
                <a:solidFill>
                  <a:srgbClr val="000000"/>
                </a:solidFill>
              </a:defRPr>
            </a:pPr>
            <a:endParaRPr sz="220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pc="0"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•Flere av sykdommene gir ingen symptomer</a:t>
            </a:r>
            <a:endParaRPr sz="220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pc="0" sz="1800">
                <a:solidFill>
                  <a:srgbClr val="000000"/>
                </a:solidFill>
              </a:defRPr>
            </a:pPr>
            <a:endParaRPr sz="220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pc="0"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• Man kan være smittet i lang tid og føre smitte uten å vite det</a:t>
            </a:r>
            <a:endParaRPr sz="220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pc="0" sz="1800">
                <a:solidFill>
                  <a:srgbClr val="000000"/>
                </a:solidFill>
              </a:defRPr>
            </a:pPr>
            <a:endParaRPr sz="220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pc="0"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• Flere av sykdommene medfører risiko for helse og/eller fruktbarhet hvis de ikke behandles i tide</a:t>
            </a:r>
          </a:p>
        </p:txBody>
      </p:sp>
      <p:sp>
        <p:nvSpPr>
          <p:cNvPr id="185" name="Shape 185"/>
          <p:cNvSpPr/>
          <p:nvPr/>
        </p:nvSpPr>
        <p:spPr>
          <a:xfrm>
            <a:off x="5840412" y="7610012"/>
            <a:ext cx="10565740" cy="1844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algn="l">
              <a:defRPr spc="-116" sz="5800">
                <a:solidFill>
                  <a:srgbClr val="FFFFFF"/>
                </a:solid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16" sz="5800">
                <a:solidFill>
                  <a:srgbClr val="FFFFFF"/>
                </a:solidFill>
              </a:rPr>
              <a:t>Kjønnssykdommer	</a:t>
            </a:r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C15E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3031066"/>
            <a:ext cx="8013700" cy="6705601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>
            <p:ph type="title" idx="4294967295"/>
          </p:nvPr>
        </p:nvSpPr>
        <p:spPr>
          <a:xfrm>
            <a:off x="7943254" y="43391"/>
            <a:ext cx="4490378" cy="8495044"/>
          </a:xfrm>
          <a:prstGeom prst="rect">
            <a:avLst/>
          </a:prstGeom>
        </p:spPr>
        <p:txBody>
          <a:bodyPr/>
          <a:lstStyle/>
          <a:p>
            <a:pPr lvl="0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pc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Ingen symptomer!</a:t>
            </a:r>
            <a:endParaRPr b="1" sz="220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pc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Utflod fra urinrøret</a:t>
            </a:r>
            <a:endParaRPr b="1" sz="220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pc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Utflod fra skjeden</a:t>
            </a:r>
            <a:endParaRPr b="1" sz="220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pc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Svie</a:t>
            </a:r>
            <a:endParaRPr b="1" sz="220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pc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Kløe</a:t>
            </a:r>
            <a:endParaRPr b="1" sz="220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pc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Blødning utenfor menstruasjonen</a:t>
            </a:r>
            <a:endParaRPr b="1" sz="220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pc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Smerter ved samleie</a:t>
            </a:r>
            <a:endParaRPr b="1" sz="220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pc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Blemmer/kuler</a:t>
            </a:r>
            <a:endParaRPr b="1" sz="220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pc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Sår</a:t>
            </a:r>
            <a:endParaRPr b="1" sz="220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pc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Hovne lymfekjertler</a:t>
            </a:r>
          </a:p>
        </p:txBody>
      </p:sp>
      <p:sp>
        <p:nvSpPr>
          <p:cNvPr id="189" name="Shape 189"/>
          <p:cNvSpPr/>
          <p:nvPr/>
        </p:nvSpPr>
        <p:spPr>
          <a:xfrm>
            <a:off x="5840412" y="7610012"/>
            <a:ext cx="10565740" cy="1844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algn="l">
              <a:defRPr spc="-116" sz="5800">
                <a:solidFill>
                  <a:srgbClr val="FFFFFF"/>
                </a:solid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16" sz="5800">
                <a:solidFill>
                  <a:srgbClr val="FFFFFF"/>
                </a:solidFill>
              </a:rPr>
              <a:t>Topp 10 symptomer	</a:t>
            </a: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C15E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3031066"/>
            <a:ext cx="8013700" cy="670560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>
            <p:ph type="title" idx="4294967295"/>
          </p:nvPr>
        </p:nvSpPr>
        <p:spPr>
          <a:xfrm>
            <a:off x="7943254" y="43391"/>
            <a:ext cx="4490378" cy="8495044"/>
          </a:xfrm>
          <a:prstGeom prst="rect">
            <a:avLst/>
          </a:prstGeom>
        </p:spPr>
        <p:txBody>
          <a:bodyPr/>
          <a:lstStyle/>
          <a:p>
            <a:pPr lvl="0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pc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Klamydia</a:t>
            </a:r>
            <a:endParaRPr b="1" sz="220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pc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HIV</a:t>
            </a:r>
            <a:endParaRPr b="1" sz="220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pc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Herpes</a:t>
            </a:r>
            <a:endParaRPr b="1" sz="220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pc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Kjønnsvorter</a:t>
            </a:r>
            <a:endParaRPr b="1" sz="220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pc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Gonoré</a:t>
            </a:r>
            <a:endParaRPr b="1" sz="220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pc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Syfilis</a:t>
            </a:r>
            <a:endParaRPr b="1" sz="220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pc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Flatlus og skabb</a:t>
            </a:r>
            <a:endParaRPr b="1" sz="220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spc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rPr>
              <a:t>Sopp</a:t>
            </a:r>
          </a:p>
        </p:txBody>
      </p:sp>
      <p:sp>
        <p:nvSpPr>
          <p:cNvPr id="193" name="Shape 193"/>
          <p:cNvSpPr/>
          <p:nvPr/>
        </p:nvSpPr>
        <p:spPr>
          <a:xfrm>
            <a:off x="5840412" y="7610012"/>
            <a:ext cx="10565740" cy="1844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algn="l">
              <a:defRPr spc="-116" sz="5800">
                <a:solidFill>
                  <a:srgbClr val="FFFFFF"/>
                </a:solid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16" sz="5800">
                <a:solidFill>
                  <a:srgbClr val="FFFFFF"/>
                </a:solidFill>
              </a:rPr>
              <a:t>Seksuelt overførbart	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asted-image.tif"/>
          <p:cNvPicPr/>
          <p:nvPr/>
        </p:nvPicPr>
        <p:blipFill>
          <a:blip r:embed="rId2">
            <a:extLst/>
          </a:blip>
          <a:srcRect l="16666" t="0" r="16666" b="0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hape 196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Klamydia</a:t>
            </a:r>
          </a:p>
        </p:txBody>
      </p:sp>
      <p:sp>
        <p:nvSpPr>
          <p:cNvPr id="197" name="Shape 19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379475">
              <a:spcBef>
                <a:spcPts val="3100"/>
              </a:spcBef>
              <a:buClrTx/>
              <a:buSzTx/>
              <a:buFontTx/>
              <a:buNone/>
              <a:tabLst>
                <a:tab pos="292100" algn="l"/>
                <a:tab pos="584200" algn="l"/>
                <a:tab pos="876300" algn="l"/>
                <a:tab pos="1168400" algn="l"/>
                <a:tab pos="1473200" algn="l"/>
                <a:tab pos="1765300" algn="l"/>
                <a:tab pos="2057400" algn="l"/>
                <a:tab pos="2349500" algn="l"/>
                <a:tab pos="2654300" algn="l"/>
                <a:tab pos="2946400" algn="l"/>
                <a:tab pos="3238500" algn="l"/>
                <a:tab pos="3530600" algn="l"/>
              </a:tabLst>
              <a:defRPr sz="1800"/>
            </a:pPr>
            <a:r>
              <a:rPr sz="1660"/>
              <a:t>En bakterie som gir betennelse i kjønnsorganer, urinveier og endetarm, samt også øyets slimhinner</a:t>
            </a:r>
            <a:endParaRPr sz="1660"/>
          </a:p>
          <a:p>
            <a:pPr lvl="0" marL="0" indent="0" defTabSz="379475">
              <a:spcBef>
                <a:spcPts val="3100"/>
              </a:spcBef>
              <a:buClrTx/>
              <a:buSzTx/>
              <a:buFontTx/>
              <a:buNone/>
              <a:tabLst>
                <a:tab pos="292100" algn="l"/>
                <a:tab pos="584200" algn="l"/>
                <a:tab pos="876300" algn="l"/>
                <a:tab pos="1168400" algn="l"/>
                <a:tab pos="1473200" algn="l"/>
                <a:tab pos="1765300" algn="l"/>
                <a:tab pos="2057400" algn="l"/>
                <a:tab pos="2349500" algn="l"/>
                <a:tab pos="2654300" algn="l"/>
                <a:tab pos="2946400" algn="l"/>
                <a:tab pos="3238500" algn="l"/>
                <a:tab pos="3530600" algn="l"/>
              </a:tabLst>
              <a:defRPr sz="1800"/>
            </a:pPr>
            <a:r>
              <a:rPr sz="1660"/>
              <a:t>En av Norges mest utbredte kjønnssykdommer (1 av 20 personer under 25 år har det)</a:t>
            </a:r>
            <a:endParaRPr sz="1660"/>
          </a:p>
          <a:p>
            <a:pPr lvl="0" marL="0" indent="0" defTabSz="379475">
              <a:spcBef>
                <a:spcPts val="3100"/>
              </a:spcBef>
              <a:buClrTx/>
              <a:buSzTx/>
              <a:buFontTx/>
              <a:buNone/>
              <a:tabLst>
                <a:tab pos="292100" algn="l"/>
                <a:tab pos="584200" algn="l"/>
                <a:tab pos="876300" algn="l"/>
                <a:tab pos="1168400" algn="l"/>
                <a:tab pos="1473200" algn="l"/>
                <a:tab pos="1765300" algn="l"/>
                <a:tab pos="2057400" algn="l"/>
                <a:tab pos="2349500" algn="l"/>
                <a:tab pos="2654300" algn="l"/>
                <a:tab pos="2946400" algn="l"/>
                <a:tab pos="3238500" algn="l"/>
                <a:tab pos="3530600" algn="l"/>
              </a:tabLst>
              <a:defRPr sz="1800"/>
            </a:pPr>
            <a:r>
              <a:rPr b="1" sz="1660" u="sng">
                <a:uFill>
                  <a:solidFill/>
                </a:uFill>
              </a:rPr>
              <a:t>Symptomer: </a:t>
            </a:r>
            <a:endParaRPr b="1" sz="1660" u="sng">
              <a:uFill>
                <a:solidFill/>
              </a:uFill>
            </a:endParaRPr>
          </a:p>
          <a:p>
            <a:pPr lvl="0" marL="0" indent="0" defTabSz="379475">
              <a:spcBef>
                <a:spcPts val="3100"/>
              </a:spcBef>
              <a:buClrTx/>
              <a:buSzTx/>
              <a:buFontTx/>
              <a:buNone/>
              <a:tabLst>
                <a:tab pos="292100" algn="l"/>
                <a:tab pos="584200" algn="l"/>
                <a:tab pos="876300" algn="l"/>
                <a:tab pos="1168400" algn="l"/>
                <a:tab pos="1473200" algn="l"/>
                <a:tab pos="1765300" algn="l"/>
                <a:tab pos="2057400" algn="l"/>
                <a:tab pos="2349500" algn="l"/>
                <a:tab pos="2654300" algn="l"/>
                <a:tab pos="2946400" algn="l"/>
                <a:tab pos="3238500" algn="l"/>
                <a:tab pos="3530600" algn="l"/>
              </a:tabLst>
              <a:defRPr sz="1800"/>
            </a:pPr>
            <a:r>
              <a:rPr sz="1660">
                <a:uFill>
                  <a:solidFill/>
                </a:uFill>
              </a:rPr>
              <a:t>• De fleste har ingen symptomer og kan gå i årevis uten å vite at de er smittet</a:t>
            </a:r>
            <a:endParaRPr sz="1660">
              <a:uFill>
                <a:solidFill/>
              </a:uFill>
            </a:endParaRPr>
          </a:p>
          <a:p>
            <a:pPr lvl="0" marL="0" indent="0" defTabSz="379475">
              <a:spcBef>
                <a:spcPts val="3100"/>
              </a:spcBef>
              <a:buClrTx/>
              <a:buSzTx/>
              <a:buFontTx/>
              <a:buNone/>
              <a:tabLst>
                <a:tab pos="292100" algn="l"/>
                <a:tab pos="584200" algn="l"/>
                <a:tab pos="876300" algn="l"/>
                <a:tab pos="1168400" algn="l"/>
                <a:tab pos="1473200" algn="l"/>
                <a:tab pos="1765300" algn="l"/>
                <a:tab pos="2057400" algn="l"/>
                <a:tab pos="2349500" algn="l"/>
                <a:tab pos="2654300" algn="l"/>
                <a:tab pos="2946400" algn="l"/>
                <a:tab pos="3238500" algn="l"/>
                <a:tab pos="3530600" algn="l"/>
              </a:tabLst>
              <a:defRPr sz="1800"/>
            </a:pPr>
            <a:r>
              <a:rPr sz="1660">
                <a:uFill>
                  <a:solidFill/>
                </a:uFill>
              </a:rPr>
              <a:t>• Enkelte har litt utflod fra urinrøret og kanskje litt svie når man tisser</a:t>
            </a:r>
            <a:endParaRPr sz="1660">
              <a:uFill>
                <a:solidFill/>
              </a:uFill>
            </a:endParaRPr>
          </a:p>
          <a:p>
            <a:pPr lvl="0" marL="0" indent="0" defTabSz="379475">
              <a:spcBef>
                <a:spcPts val="3100"/>
              </a:spcBef>
              <a:buClrTx/>
              <a:buSzTx/>
              <a:buFontTx/>
              <a:buNone/>
              <a:tabLst>
                <a:tab pos="292100" algn="l"/>
                <a:tab pos="584200" algn="l"/>
                <a:tab pos="876300" algn="l"/>
                <a:tab pos="1168400" algn="l"/>
                <a:tab pos="1473200" algn="l"/>
                <a:tab pos="1765300" algn="l"/>
                <a:tab pos="2057400" algn="l"/>
                <a:tab pos="2349500" algn="l"/>
                <a:tab pos="2654300" algn="l"/>
                <a:tab pos="2946400" algn="l"/>
                <a:tab pos="3238500" algn="l"/>
                <a:tab pos="3530600" algn="l"/>
              </a:tabLst>
              <a:defRPr sz="1800"/>
            </a:pPr>
            <a:r>
              <a:rPr sz="1660">
                <a:uFill>
                  <a:solidFill/>
                </a:uFill>
              </a:rPr>
              <a:t>• Noen jenter kan få endret utflod eller blødninger mellom menstruasjonene</a:t>
            </a:r>
            <a:endParaRPr sz="1660">
              <a:uFill>
                <a:solidFill/>
              </a:uFill>
            </a:endParaRPr>
          </a:p>
          <a:p>
            <a:pPr lvl="0" marL="0" indent="0" defTabSz="379475">
              <a:spcBef>
                <a:spcPts val="3100"/>
              </a:spcBef>
              <a:buClrTx/>
              <a:buSzTx/>
              <a:buFontTx/>
              <a:buNone/>
              <a:tabLst>
                <a:tab pos="292100" algn="l"/>
                <a:tab pos="584200" algn="l"/>
                <a:tab pos="876300" algn="l"/>
                <a:tab pos="1168400" algn="l"/>
                <a:tab pos="1473200" algn="l"/>
                <a:tab pos="1765300" algn="l"/>
                <a:tab pos="2057400" algn="l"/>
                <a:tab pos="2349500" algn="l"/>
                <a:tab pos="2654300" algn="l"/>
                <a:tab pos="2946400" algn="l"/>
                <a:tab pos="3238500" algn="l"/>
                <a:tab pos="3530600" algn="l"/>
              </a:tabLst>
              <a:defRPr sz="1800"/>
            </a:pPr>
            <a:r>
              <a:rPr sz="1660">
                <a:uFill>
                  <a:solidFill/>
                </a:uFill>
              </a:rPr>
              <a:t>• Gutter kan få rød og hoven pung, utslett eller sår på penishodet, leddplager og infeksjoner på øyet</a:t>
            </a: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asted-image.tif"/>
          <p:cNvPicPr/>
          <p:nvPr/>
        </p:nvPicPr>
        <p:blipFill>
          <a:blip r:embed="rId2">
            <a:extLst/>
          </a:blip>
          <a:srcRect l="16666" t="0" r="16666" b="0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Klamydia</a:t>
            </a:r>
          </a:p>
        </p:txBody>
      </p:sp>
      <p:sp>
        <p:nvSpPr>
          <p:cNvPr id="201" name="Shape 20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457200"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b="1" sz="2000">
                <a:uFill>
                  <a:solidFill/>
                </a:uFill>
              </a:rPr>
              <a:t>Hvordan behandle klamydia?</a:t>
            </a:r>
            <a:endParaRPr b="1" sz="2000">
              <a:uFill>
                <a:solidFill/>
              </a:uFill>
            </a:endParaRPr>
          </a:p>
          <a:p>
            <a:pPr lvl="0" marL="0" indent="0" defTabSz="457200"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000">
                <a:uFill>
                  <a:solidFill/>
                </a:uFill>
              </a:rPr>
              <a:t>Enkelt å kurere med en pillekur (antibiotika) som du får hos legen. Er man smittet, bør partneren(e) også behandles.</a:t>
            </a:r>
            <a:endParaRPr sz="2000">
              <a:uFill>
                <a:solidFill/>
              </a:uFill>
            </a:endParaRPr>
          </a:p>
          <a:p>
            <a:pPr lvl="0" marL="0" indent="0" defTabSz="457200"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b="1" sz="2000">
                <a:uFill>
                  <a:solidFill/>
                </a:uFill>
              </a:rPr>
              <a:t>Hvordan beskytte seg?</a:t>
            </a:r>
            <a:endParaRPr b="1" sz="2000">
              <a:uFill>
                <a:solidFill/>
              </a:uFill>
            </a:endParaRPr>
          </a:p>
          <a:p>
            <a:pPr lvl="0" marL="0" indent="0" defTabSz="457200"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000">
                <a:uFill>
                  <a:solidFill/>
                </a:uFill>
              </a:rPr>
              <a:t>Ved å bruke kondom. Er du under 25 år og bytter sexpartnere hyppig, bør du teste deg ofte.</a:t>
            </a:r>
            <a:endParaRPr sz="2000">
              <a:uFill>
                <a:solidFill/>
              </a:uFill>
            </a:endParaRPr>
          </a:p>
          <a:p>
            <a:pPr lvl="0" marL="0" indent="0" defTabSz="457200"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b="1" sz="2000">
                <a:uFill>
                  <a:solidFill/>
                </a:uFill>
              </a:rPr>
              <a:t>Visste du at:</a:t>
            </a:r>
            <a:r>
              <a:rPr sz="2000">
                <a:uFill>
                  <a:solidFill/>
                </a:uFill>
              </a:rPr>
              <a:t> • Egglederbetennelse kan oppstå i etterkant av sykdommen • Flere tusen jenter blir trolig sterile som følge av slike betennelser hvert år • Hos gutter kan kjønnssykdommer føre til bitestikkelbetennelse og sterilitet</a:t>
            </a:r>
          </a:p>
        </p:txBody>
      </p:sp>
      <p:sp>
        <p:nvSpPr>
          <p:cNvPr id="202" name="Shape 202"/>
          <p:cNvSpPr/>
          <p:nvPr/>
        </p:nvSpPr>
        <p:spPr>
          <a:xfrm>
            <a:off x="11146101" y="159874"/>
            <a:ext cx="2000847" cy="1596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algn="l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i="1" sz="2000">
                <a:solidFill>
                  <a:srgbClr val="000000"/>
                </a:solidFill>
              </a:defRPr>
            </a:lvl1pPr>
          </a:lstStyle>
          <a:p>
            <a:pPr lvl="0">
              <a:defRPr i="0" sz="1800"/>
            </a:pPr>
            <a:r>
              <a:rPr i="1" sz="2000"/>
              <a:t>Kondom gir best beskyttelse!</a:t>
            </a: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asted-image.tif"/>
          <p:cNvPicPr/>
          <p:nvPr/>
        </p:nvPicPr>
        <p:blipFill>
          <a:blip r:embed="rId2">
            <a:extLst/>
          </a:blip>
          <a:srcRect l="0" t="12521" r="0" b="12521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HIV/Aids</a:t>
            </a:r>
          </a:p>
        </p:txBody>
      </p:sp>
      <p:sp>
        <p:nvSpPr>
          <p:cNvPr id="206" name="Shape 20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58140" indent="-358140" defTabSz="549148">
              <a:spcBef>
                <a:spcPts val="3500"/>
              </a:spcBef>
              <a:defRPr sz="1800"/>
            </a:pPr>
            <a:r>
              <a:rPr sz="1879"/>
              <a:t>HIV står for </a:t>
            </a:r>
            <a:r>
              <a:rPr b="1" sz="1879"/>
              <a:t>Humant Immunsvikt Virus</a:t>
            </a:r>
            <a:r>
              <a:rPr sz="1879"/>
              <a:t>. Ødelegger immuniforsvaret og gjør vanlige sykdommer som lungebetennelse og influensa meget farlige.</a:t>
            </a:r>
            <a:endParaRPr sz="1879"/>
          </a:p>
          <a:p>
            <a:pPr lvl="0" marL="358140" indent="-358140" defTabSz="549148">
              <a:spcBef>
                <a:spcPts val="3500"/>
              </a:spcBef>
              <a:defRPr sz="1800"/>
            </a:pPr>
            <a:r>
              <a:rPr sz="1879"/>
              <a:t>Det finnes fortsatt ingen vaksine og det er ingen måte å bli kvitt HIV-smitte på</a:t>
            </a:r>
            <a:endParaRPr sz="1879"/>
          </a:p>
          <a:p>
            <a:pPr lvl="0" marL="358140" indent="-358140" defTabSz="549148">
              <a:spcBef>
                <a:spcPts val="3500"/>
              </a:spcBef>
              <a:defRPr sz="1800"/>
            </a:pPr>
            <a:r>
              <a:rPr sz="1879"/>
              <a:t>Aids står for </a:t>
            </a:r>
            <a:r>
              <a:rPr b="1" sz="1879"/>
              <a:t>Ervervet Immunsvikt Syndrom</a:t>
            </a:r>
            <a:r>
              <a:rPr sz="1879"/>
              <a:t>. En fellesbetegnelse for sykdommer og symptomer HIV-positive får ved langt fremskredet immunsvikt.</a:t>
            </a:r>
            <a:endParaRPr sz="1879"/>
          </a:p>
          <a:p>
            <a:pPr lvl="0" marL="358140" indent="-358140" defTabSz="549148">
              <a:spcBef>
                <a:spcPts val="3500"/>
              </a:spcBef>
              <a:defRPr sz="1800"/>
            </a:pPr>
            <a:r>
              <a:rPr sz="1879"/>
              <a:t>Aids er dødelig om ikke behandling iverksettes tidlig</a:t>
            </a:r>
            <a:endParaRPr sz="1879"/>
          </a:p>
          <a:p>
            <a:pPr lvl="0" marL="358140" indent="-358140" defTabSz="549148">
              <a:spcBef>
                <a:spcPts val="3500"/>
              </a:spcBef>
              <a:defRPr sz="1800"/>
            </a:pPr>
            <a:r>
              <a:rPr sz="1879"/>
              <a:t>Ved sex er bruk av kondom eneste mulighet for å beskytte seg mot sykdommen</a:t>
            </a:r>
          </a:p>
        </p:txBody>
      </p:sp>
      <p:sp>
        <p:nvSpPr>
          <p:cNvPr id="207" name="Shape 207"/>
          <p:cNvSpPr/>
          <p:nvPr/>
        </p:nvSpPr>
        <p:spPr>
          <a:xfrm>
            <a:off x="11146101" y="159874"/>
            <a:ext cx="2000847" cy="1596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algn="l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i="1" sz="2000">
                <a:solidFill>
                  <a:srgbClr val="000000"/>
                </a:solidFill>
              </a:defRPr>
            </a:lvl1pPr>
          </a:lstStyle>
          <a:p>
            <a:pPr lvl="0">
              <a:defRPr i="0" sz="1800"/>
            </a:pPr>
            <a:r>
              <a:rPr i="1" sz="2000"/>
              <a:t>Kondom gir best beskyttelse!</a:t>
            </a:r>
          </a:p>
        </p:txBody>
      </p:sp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asted-image.tif"/>
          <p:cNvPicPr/>
          <p:nvPr/>
        </p:nvPicPr>
        <p:blipFill>
          <a:blip r:embed="rId2">
            <a:extLst/>
          </a:blip>
          <a:srcRect l="0" t="12521" r="0" b="12521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HIV</a:t>
            </a:r>
          </a:p>
        </p:txBody>
      </p:sp>
      <p:sp>
        <p:nvSpPr>
          <p:cNvPr id="211" name="Shape 2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Som regel merkes ikke at man er blitt smittet. I noen tilfeller kan man få feber og utslett kort tid etter smitten. Når viruset kommer i blodet, utvikler kroppen antistoffer som kan påvises med en HIV-test inntil 3 måneder etter smittepunktet</a:t>
            </a:r>
            <a:endParaRPr sz="2000"/>
          </a:p>
          <a:p>
            <a:pPr lvl="0">
              <a:defRPr sz="1800"/>
            </a:pPr>
            <a:r>
              <a:rPr sz="2000"/>
              <a:t>HIV smitter ved ubeskyttet sex, via sæd, skjedevæske eller blod, ved smittet blod i kontakt med åpent sår, ved bruk av urene sprøyter og ved blodoverføring</a:t>
            </a:r>
            <a:endParaRPr sz="2000"/>
          </a:p>
          <a:p>
            <a:pPr lvl="0">
              <a:defRPr sz="1800"/>
            </a:pPr>
            <a:r>
              <a:rPr sz="2000"/>
              <a:t>Smitter </a:t>
            </a:r>
            <a:r>
              <a:rPr b="1" sz="2000" u="sng"/>
              <a:t>ikke</a:t>
            </a:r>
            <a:r>
              <a:rPr sz="2000"/>
              <a:t> ved kjærtegn, tungekyss, hoste eller ved bruk av samme glass eller toalett. HIV smitter heller ikke ved sex med kondom.</a:t>
            </a:r>
          </a:p>
        </p:txBody>
      </p:sp>
      <p:sp>
        <p:nvSpPr>
          <p:cNvPr id="212" name="Shape 212"/>
          <p:cNvSpPr/>
          <p:nvPr/>
        </p:nvSpPr>
        <p:spPr>
          <a:xfrm>
            <a:off x="11146101" y="159874"/>
            <a:ext cx="2000847" cy="1596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algn="l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i="1" sz="2000">
                <a:solidFill>
                  <a:srgbClr val="000000"/>
                </a:solidFill>
              </a:defRPr>
            </a:lvl1pPr>
          </a:lstStyle>
          <a:p>
            <a:pPr lvl="0">
              <a:defRPr i="0" sz="1800"/>
            </a:pPr>
            <a:r>
              <a:rPr i="1" sz="2000"/>
              <a:t>Kondom gir best beskyttelse!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asted-image.tif"/>
          <p:cNvPicPr/>
          <p:nvPr/>
        </p:nvPicPr>
        <p:blipFill>
          <a:blip r:embed="rId2">
            <a:extLst/>
          </a:blip>
          <a:srcRect l="14939" t="0" r="14939" b="0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60831">
              <a:defRPr spc="0" sz="1800">
                <a:solidFill>
                  <a:srgbClr val="000000"/>
                </a:solidFill>
              </a:defRPr>
            </a:pPr>
            <a:r>
              <a:rPr spc="-122" sz="6144">
                <a:solidFill>
                  <a:srgbClr val="314864"/>
                </a:solidFill>
              </a:rPr>
              <a:t>Jentekroppen:</a:t>
            </a:r>
            <a:endParaRPr spc="-122" sz="6144">
              <a:solidFill>
                <a:srgbClr val="314864"/>
              </a:solidFill>
            </a:endParaRPr>
          </a:p>
          <a:p>
            <a:pPr lvl="0" defTabSz="560831">
              <a:defRPr spc="0" sz="1800">
                <a:solidFill>
                  <a:srgbClr val="000000"/>
                </a:solidFill>
              </a:defRPr>
            </a:pPr>
            <a:r>
              <a:rPr spc="-122" sz="6144">
                <a:solidFill>
                  <a:srgbClr val="314864"/>
                </a:solidFill>
              </a:rPr>
              <a:t>Skjedeåpningen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Skjeden er 8-12 cm lang, men den er elastisk (tøyelig)</a:t>
            </a:r>
            <a:endParaRPr sz="2000"/>
          </a:p>
          <a:p>
            <a:pPr lvl="0">
              <a:defRPr sz="1800"/>
            </a:pPr>
            <a:r>
              <a:rPr sz="2000"/>
              <a:t>Den er selvrensende, så man trenger ikke vaske seg med sterk såpe. Vann holder – eventuelt såpe med riktig ph-verdi for intimsonen.</a:t>
            </a:r>
            <a:endParaRPr sz="2000"/>
          </a:p>
          <a:p>
            <a:pPr lvl="0">
              <a:defRPr sz="1800"/>
            </a:pPr>
            <a:r>
              <a:rPr sz="2000"/>
              <a:t>Hvis man planlegger å stikke noe inn i skjeden, er det en god regel å bare putte inn gjenstander man ville ha puttet i munnen</a:t>
            </a:r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asted-image.tif"/>
          <p:cNvPicPr/>
          <p:nvPr/>
        </p:nvPicPr>
        <p:blipFill>
          <a:blip r:embed="rId2">
            <a:extLst/>
          </a:blip>
          <a:srcRect l="0" t="2823" r="0" b="2823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215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Herpes</a:t>
            </a:r>
          </a:p>
        </p:txBody>
      </p:sp>
      <p:sp>
        <p:nvSpPr>
          <p:cNvPr id="216" name="Shape 2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35279" indent="-335279" defTabSz="514095">
              <a:spcBef>
                <a:spcPts val="3300"/>
              </a:spcBef>
              <a:defRPr sz="1800"/>
            </a:pPr>
            <a:r>
              <a:rPr b="1" sz="1760"/>
              <a:t>En virusinfeksjon som enten gir forkjølelsessår rundt munnen eller sår på kjønnsdelene. </a:t>
            </a:r>
            <a:r>
              <a:rPr sz="1760"/>
              <a:t>Starter med svie og smerte på huden og slimhinnene omkring kjønnsdelene eller endetarmsåpningen. </a:t>
            </a:r>
            <a:endParaRPr sz="1760"/>
          </a:p>
          <a:p>
            <a:pPr lvl="0" marL="335279" indent="-335279" defTabSz="514095">
              <a:spcBef>
                <a:spcPts val="3300"/>
              </a:spcBef>
              <a:defRPr sz="1800"/>
            </a:pPr>
            <a:r>
              <a:rPr sz="1760"/>
              <a:t>Små knappenålsstore knopper utvikles til væskefylte blemmer som sprekker, tørker ut og blir til sår. Det første utbruddet er ofte verst, og det tar rundt 3 uker før sårene er grodd og utbruddet over.</a:t>
            </a:r>
            <a:endParaRPr sz="1760"/>
          </a:p>
          <a:p>
            <a:pPr lvl="0" marL="335279" indent="-335279" defTabSz="514095">
              <a:spcBef>
                <a:spcPts val="3300"/>
              </a:spcBef>
              <a:defRPr sz="1800"/>
            </a:pPr>
            <a:r>
              <a:rPr sz="1760"/>
              <a:t>Herpes smitter ved samleie, oral- og analsex, sår på lepper kan smitte kjønnsdeler – og omvendt. Herpes smitter ikke via blod eller sæd.</a:t>
            </a:r>
            <a:endParaRPr sz="1760"/>
          </a:p>
          <a:p>
            <a:pPr lvl="0" marL="335279" indent="-335279" defTabSz="514095">
              <a:spcBef>
                <a:spcPts val="3300"/>
              </a:spcBef>
              <a:defRPr sz="1800"/>
            </a:pPr>
            <a:r>
              <a:rPr sz="1760"/>
              <a:t>Infeksjonen er ikke livsfarlig, men kan ikke kureres. Har du først fått den, har du den for resten av livet. Utbruddene kan dempes med lindrende salve/piller.</a:t>
            </a:r>
            <a:endParaRPr sz="1760"/>
          </a:p>
          <a:p>
            <a:pPr lvl="0" marL="335279" indent="-335279" defTabSz="514095">
              <a:spcBef>
                <a:spcPts val="3300"/>
              </a:spcBef>
              <a:defRPr sz="1800"/>
            </a:pPr>
            <a:r>
              <a:rPr sz="1760"/>
              <a:t>Kondom gir best beskyttelse ved sex</a:t>
            </a:r>
          </a:p>
        </p:txBody>
      </p:sp>
      <p:sp>
        <p:nvSpPr>
          <p:cNvPr id="217" name="Shape 217"/>
          <p:cNvSpPr/>
          <p:nvPr/>
        </p:nvSpPr>
        <p:spPr>
          <a:xfrm>
            <a:off x="10841301" y="752541"/>
            <a:ext cx="2000847" cy="1596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algn="l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i="1" sz="2000">
                <a:solidFill>
                  <a:srgbClr val="000000"/>
                </a:solidFill>
              </a:defRPr>
            </a:lvl1pPr>
          </a:lstStyle>
          <a:p>
            <a:pPr lvl="0">
              <a:defRPr i="0" sz="1800"/>
            </a:pPr>
            <a:r>
              <a:rPr i="1" sz="2000"/>
              <a:t>Kondom gir best beskyttelse!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27660" indent="-327660" defTabSz="502412">
              <a:spcBef>
                <a:spcPts val="3200"/>
              </a:spcBef>
              <a:defRPr sz="1800"/>
            </a:pPr>
            <a:r>
              <a:rPr sz="1720"/>
              <a:t>Et virus (HPV) likt det som forårsaker hånd- og fotvorter. Gir ikke alltid symptomer og kan være vanskelig å se. Små blomkålaktige knopper på kjønnsorganene eller ved endetarmen.</a:t>
            </a:r>
            <a:endParaRPr sz="1720"/>
          </a:p>
          <a:p>
            <a:pPr lvl="0" marL="327660" indent="-327660" defTabSz="502412">
              <a:spcBef>
                <a:spcPts val="3200"/>
              </a:spcBef>
              <a:defRPr sz="1800"/>
            </a:pPr>
            <a:r>
              <a:rPr sz="1720"/>
              <a:t>Det er ikke selve vortene som smitter, men viruset. Det smitter ved at slimhinneflater med virus kommer i kontakt med partnerens hud eller slimhinner. Det kan gå flere måneder fra man er smittet til vortene viser seg.</a:t>
            </a:r>
            <a:endParaRPr sz="1720"/>
          </a:p>
          <a:p>
            <a:pPr lvl="0" marL="327660" indent="-327660" defTabSz="502412">
              <a:spcBef>
                <a:spcPts val="3200"/>
              </a:spcBef>
              <a:defRPr sz="1800"/>
            </a:pPr>
            <a:r>
              <a:rPr sz="1720"/>
              <a:t>Hos de fleste forsvinner vortene spontant innen 1 år. Selv om synlige vorter går bort, fjernes ikke viruset. Vortene kan derfor komme tilbake. Synlige vorter fjernes ved at legen pensler vortene med en væske, eller skraper/fryser dem bort under lokalbedøvelse. Som regel må man gå til behandling 1 gang i uken i en periode.</a:t>
            </a:r>
            <a:endParaRPr sz="1720"/>
          </a:p>
          <a:p>
            <a:pPr lvl="0" marL="327660" indent="-327660" defTabSz="502412">
              <a:spcBef>
                <a:spcPts val="3200"/>
              </a:spcBef>
              <a:defRPr sz="1800"/>
            </a:pPr>
            <a:r>
              <a:rPr sz="1720"/>
              <a:t>Kondom gir best beskyttelse ved sex</a:t>
            </a:r>
          </a:p>
        </p:txBody>
      </p:sp>
      <p:sp>
        <p:nvSpPr>
          <p:cNvPr id="220" name="Shape 220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Kjønnsvorter</a:t>
            </a:r>
          </a:p>
        </p:txBody>
      </p:sp>
      <p:pic>
        <p:nvPicPr>
          <p:cNvPr id="22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31102" y="1572683"/>
            <a:ext cx="8072463" cy="7319434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/>
          <p:nvPr/>
        </p:nvSpPr>
        <p:spPr>
          <a:xfrm>
            <a:off x="10841301" y="752541"/>
            <a:ext cx="2000847" cy="1596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algn="l" defTabSz="457200">
              <a:tabLst>
                <a:tab pos="355600" algn="l"/>
                <a:tab pos="711200" algn="l"/>
                <a:tab pos="1079500" algn="l"/>
                <a:tab pos="1435100" algn="l"/>
                <a:tab pos="1790700" algn="l"/>
                <a:tab pos="2159000" algn="l"/>
                <a:tab pos="2514600" algn="l"/>
                <a:tab pos="2870200" algn="l"/>
                <a:tab pos="3238500" algn="l"/>
                <a:tab pos="3594100" algn="l"/>
                <a:tab pos="3949700" algn="l"/>
                <a:tab pos="4318000" algn="l"/>
              </a:tabLst>
              <a:defRPr i="1" sz="2000">
                <a:solidFill>
                  <a:srgbClr val="000000"/>
                </a:solidFill>
              </a:defRPr>
            </a:lvl1pPr>
          </a:lstStyle>
          <a:p>
            <a:pPr lvl="0">
              <a:defRPr i="0" sz="1800"/>
            </a:pPr>
            <a:r>
              <a:rPr i="1" sz="2000"/>
              <a:t>Kondom gir best beskyttelse!</a:t>
            </a:r>
          </a:p>
        </p:txBody>
      </p:sp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429768">
              <a:spcBef>
                <a:spcPts val="0"/>
              </a:spcBef>
              <a:buClrTx/>
              <a:buSzTx/>
              <a:buFontTx/>
              <a:buNone/>
              <a:tabLst>
                <a:tab pos="330200" algn="l"/>
                <a:tab pos="673100" algn="l"/>
                <a:tab pos="1003300" algn="l"/>
                <a:tab pos="1346200" algn="l"/>
                <a:tab pos="1689100" algn="l"/>
                <a:tab pos="2019300" algn="l"/>
                <a:tab pos="2362200" algn="l"/>
                <a:tab pos="2705100" algn="l"/>
                <a:tab pos="3035300" algn="l"/>
                <a:tab pos="3378200" algn="l"/>
                <a:tab pos="3721100" algn="l"/>
                <a:tab pos="4051300" algn="l"/>
              </a:tabLst>
              <a:defRPr sz="1800"/>
            </a:pPr>
            <a:r>
              <a:rPr b="1" sz="1879"/>
              <a:t>Gonoré</a:t>
            </a:r>
            <a:endParaRPr b="1" sz="1879"/>
          </a:p>
          <a:p>
            <a:pPr lvl="0" marL="0" indent="0" defTabSz="429768">
              <a:spcBef>
                <a:spcPts val="0"/>
              </a:spcBef>
              <a:buClrTx/>
              <a:buSzTx/>
              <a:buFontTx/>
              <a:buNone/>
              <a:tabLst>
                <a:tab pos="330200" algn="l"/>
                <a:tab pos="673100" algn="l"/>
                <a:tab pos="1003300" algn="l"/>
                <a:tab pos="1346200" algn="l"/>
                <a:tab pos="1689100" algn="l"/>
                <a:tab pos="2019300" algn="l"/>
                <a:tab pos="2362200" algn="l"/>
                <a:tab pos="2705100" algn="l"/>
                <a:tab pos="3035300" algn="l"/>
                <a:tab pos="3378200" algn="l"/>
                <a:tab pos="3721100" algn="l"/>
                <a:tab pos="4051300" algn="l"/>
              </a:tabLst>
              <a:defRPr sz="1800"/>
            </a:pPr>
            <a:r>
              <a:rPr sz="1879"/>
              <a:t>Skyldes en bakterie som kalles gonokken. Sjelden i Norge, men utbredt i andre deler av verden, spesielt Asia.</a:t>
            </a:r>
            <a:endParaRPr sz="1879"/>
          </a:p>
          <a:p>
            <a:pPr lvl="0" marL="0" indent="0" defTabSz="429768">
              <a:spcBef>
                <a:spcPts val="0"/>
              </a:spcBef>
              <a:buClrTx/>
              <a:buSzTx/>
              <a:buFontTx/>
              <a:buNone/>
              <a:tabLst>
                <a:tab pos="330200" algn="l"/>
                <a:tab pos="673100" algn="l"/>
                <a:tab pos="1003300" algn="l"/>
                <a:tab pos="1346200" algn="l"/>
                <a:tab pos="1689100" algn="l"/>
                <a:tab pos="2019300" algn="l"/>
                <a:tab pos="2362200" algn="l"/>
                <a:tab pos="2705100" algn="l"/>
                <a:tab pos="3035300" algn="l"/>
                <a:tab pos="3378200" algn="l"/>
                <a:tab pos="3721100" algn="l"/>
                <a:tab pos="4051300" algn="l"/>
              </a:tabLst>
              <a:defRPr sz="1800"/>
            </a:pPr>
            <a:endParaRPr sz="1879"/>
          </a:p>
          <a:p>
            <a:pPr lvl="0" marL="0" indent="0" defTabSz="429768">
              <a:spcBef>
                <a:spcPts val="0"/>
              </a:spcBef>
              <a:buClrTx/>
              <a:buSzTx/>
              <a:buFontTx/>
              <a:buNone/>
              <a:tabLst>
                <a:tab pos="330200" algn="l"/>
                <a:tab pos="673100" algn="l"/>
                <a:tab pos="1003300" algn="l"/>
                <a:tab pos="1346200" algn="l"/>
                <a:tab pos="1689100" algn="l"/>
                <a:tab pos="2019300" algn="l"/>
                <a:tab pos="2362200" algn="l"/>
                <a:tab pos="2705100" algn="l"/>
                <a:tab pos="3035300" algn="l"/>
                <a:tab pos="3378200" algn="l"/>
                <a:tab pos="3721100" algn="l"/>
                <a:tab pos="4051300" algn="l"/>
              </a:tabLst>
              <a:defRPr sz="1800"/>
            </a:pPr>
            <a:r>
              <a:rPr b="1" sz="1879"/>
              <a:t>Syfilis</a:t>
            </a:r>
            <a:endParaRPr b="1" sz="1879"/>
          </a:p>
          <a:p>
            <a:pPr lvl="0" marL="0" indent="0" defTabSz="429768">
              <a:spcBef>
                <a:spcPts val="0"/>
              </a:spcBef>
              <a:buClrTx/>
              <a:buSzTx/>
              <a:buFontTx/>
              <a:buNone/>
              <a:tabLst>
                <a:tab pos="330200" algn="l"/>
                <a:tab pos="673100" algn="l"/>
                <a:tab pos="1003300" algn="l"/>
                <a:tab pos="1346200" algn="l"/>
                <a:tab pos="1689100" algn="l"/>
                <a:tab pos="2019300" algn="l"/>
                <a:tab pos="2362200" algn="l"/>
                <a:tab pos="2705100" algn="l"/>
                <a:tab pos="3035300" algn="l"/>
                <a:tab pos="3378200" algn="l"/>
                <a:tab pos="3721100" algn="l"/>
                <a:tab pos="4051300" algn="l"/>
              </a:tabLst>
              <a:defRPr sz="1800"/>
            </a:pPr>
            <a:r>
              <a:rPr sz="1879"/>
              <a:t>Stort sett utryddet i Norge, men utbredt i den tredje verden. Smitter seksuelt og kan lett behandles med antibiotika.</a:t>
            </a:r>
            <a:endParaRPr sz="1879"/>
          </a:p>
          <a:p>
            <a:pPr lvl="0" marL="0" indent="0" defTabSz="429768">
              <a:spcBef>
                <a:spcPts val="0"/>
              </a:spcBef>
              <a:buClrTx/>
              <a:buSzTx/>
              <a:buFontTx/>
              <a:buNone/>
              <a:tabLst>
                <a:tab pos="330200" algn="l"/>
                <a:tab pos="673100" algn="l"/>
                <a:tab pos="1003300" algn="l"/>
                <a:tab pos="1346200" algn="l"/>
                <a:tab pos="1689100" algn="l"/>
                <a:tab pos="2019300" algn="l"/>
                <a:tab pos="2362200" algn="l"/>
                <a:tab pos="2705100" algn="l"/>
                <a:tab pos="3035300" algn="l"/>
                <a:tab pos="3378200" algn="l"/>
                <a:tab pos="3721100" algn="l"/>
                <a:tab pos="4051300" algn="l"/>
              </a:tabLst>
              <a:defRPr sz="1800"/>
            </a:pPr>
            <a:endParaRPr sz="1879"/>
          </a:p>
          <a:p>
            <a:pPr lvl="0" marL="0" indent="0" defTabSz="429768">
              <a:spcBef>
                <a:spcPts val="0"/>
              </a:spcBef>
              <a:buClrTx/>
              <a:buSzTx/>
              <a:buFontTx/>
              <a:buNone/>
              <a:tabLst>
                <a:tab pos="330200" algn="l"/>
                <a:tab pos="673100" algn="l"/>
                <a:tab pos="1003300" algn="l"/>
                <a:tab pos="1346200" algn="l"/>
                <a:tab pos="1689100" algn="l"/>
                <a:tab pos="2019300" algn="l"/>
                <a:tab pos="2362200" algn="l"/>
                <a:tab pos="2705100" algn="l"/>
                <a:tab pos="3035300" algn="l"/>
                <a:tab pos="3378200" algn="l"/>
                <a:tab pos="3721100" algn="l"/>
                <a:tab pos="4051300" algn="l"/>
              </a:tabLst>
              <a:defRPr sz="1800"/>
            </a:pPr>
            <a:r>
              <a:rPr b="1" sz="1879"/>
              <a:t>Flatlus og skabb</a:t>
            </a:r>
            <a:endParaRPr b="1" sz="1879"/>
          </a:p>
          <a:p>
            <a:pPr lvl="0" marL="0" indent="0" defTabSz="429768">
              <a:spcBef>
                <a:spcPts val="0"/>
              </a:spcBef>
              <a:buClrTx/>
              <a:buSzTx/>
              <a:buFontTx/>
              <a:buNone/>
              <a:tabLst>
                <a:tab pos="330200" algn="l"/>
                <a:tab pos="673100" algn="l"/>
                <a:tab pos="1003300" algn="l"/>
                <a:tab pos="1346200" algn="l"/>
                <a:tab pos="1689100" algn="l"/>
                <a:tab pos="2019300" algn="l"/>
                <a:tab pos="2362200" algn="l"/>
                <a:tab pos="2705100" algn="l"/>
                <a:tab pos="3035300" algn="l"/>
                <a:tab pos="3378200" algn="l"/>
                <a:tab pos="3721100" algn="l"/>
                <a:tab pos="4051300" algn="l"/>
              </a:tabLst>
              <a:defRPr sz="1800"/>
            </a:pPr>
            <a:r>
              <a:rPr sz="1879"/>
              <a:t>• Flatlus er 1 mm store lus som liker å bo i kjønnshår og kan forekomme i brysthår og under armene</a:t>
            </a:r>
            <a:endParaRPr sz="1879"/>
          </a:p>
          <a:p>
            <a:pPr lvl="0" marL="0" indent="0" defTabSz="429768">
              <a:spcBef>
                <a:spcPts val="0"/>
              </a:spcBef>
              <a:buClrTx/>
              <a:buSzTx/>
              <a:buFontTx/>
              <a:buNone/>
              <a:tabLst>
                <a:tab pos="330200" algn="l"/>
                <a:tab pos="673100" algn="l"/>
                <a:tab pos="1003300" algn="l"/>
                <a:tab pos="1346200" algn="l"/>
                <a:tab pos="1689100" algn="l"/>
                <a:tab pos="2019300" algn="l"/>
                <a:tab pos="2362200" algn="l"/>
                <a:tab pos="2705100" algn="l"/>
                <a:tab pos="3035300" algn="l"/>
                <a:tab pos="3378200" algn="l"/>
                <a:tab pos="3721100" algn="l"/>
                <a:tab pos="4051300" algn="l"/>
              </a:tabLst>
              <a:defRPr sz="1800"/>
            </a:pPr>
            <a:r>
              <a:rPr sz="1879"/>
              <a:t>• Smitter ved nær kroppskontakt, oftest ved samleie • Kan i sjeldne tilfeller smitte via klær eller sengetøy</a:t>
            </a:r>
            <a:endParaRPr sz="1879"/>
          </a:p>
          <a:p>
            <a:pPr lvl="0" marL="0" indent="0" defTabSz="429768">
              <a:spcBef>
                <a:spcPts val="0"/>
              </a:spcBef>
              <a:buClrTx/>
              <a:buSzTx/>
              <a:buFontTx/>
              <a:buNone/>
              <a:tabLst>
                <a:tab pos="330200" algn="l"/>
                <a:tab pos="673100" algn="l"/>
                <a:tab pos="1003300" algn="l"/>
                <a:tab pos="1346200" algn="l"/>
                <a:tab pos="1689100" algn="l"/>
                <a:tab pos="2019300" algn="l"/>
                <a:tab pos="2362200" algn="l"/>
                <a:tab pos="2705100" algn="l"/>
                <a:tab pos="3035300" algn="l"/>
                <a:tab pos="3378200" algn="l"/>
                <a:tab pos="3721100" algn="l"/>
                <a:tab pos="4051300" algn="l"/>
              </a:tabLst>
              <a:defRPr sz="1800"/>
            </a:pPr>
            <a:r>
              <a:rPr sz="1879"/>
              <a:t>• Skabb skyldes en liten midd som borer seg ned i huden og oftest lever på kjønnsorganene</a:t>
            </a:r>
            <a:endParaRPr sz="1879"/>
          </a:p>
          <a:p>
            <a:pPr lvl="0" marL="0" indent="0" defTabSz="429768">
              <a:spcBef>
                <a:spcPts val="0"/>
              </a:spcBef>
              <a:buClrTx/>
              <a:buSzTx/>
              <a:buFontTx/>
              <a:buNone/>
              <a:tabLst>
                <a:tab pos="330200" algn="l"/>
                <a:tab pos="673100" algn="l"/>
                <a:tab pos="1003300" algn="l"/>
                <a:tab pos="1346200" algn="l"/>
                <a:tab pos="1689100" algn="l"/>
                <a:tab pos="2019300" algn="l"/>
                <a:tab pos="2362200" algn="l"/>
                <a:tab pos="2705100" algn="l"/>
                <a:tab pos="3035300" algn="l"/>
                <a:tab pos="3378200" algn="l"/>
                <a:tab pos="3721100" algn="l"/>
                <a:tab pos="4051300" algn="l"/>
              </a:tabLst>
              <a:defRPr sz="1800"/>
            </a:pPr>
            <a:r>
              <a:rPr sz="1879"/>
              <a:t>• Både flatlus og skabb er irriterende, men ufarlige</a:t>
            </a:r>
            <a:endParaRPr sz="1879"/>
          </a:p>
          <a:p>
            <a:pPr lvl="0" marL="0" indent="0" defTabSz="429768">
              <a:spcBef>
                <a:spcPts val="0"/>
              </a:spcBef>
              <a:buClrTx/>
              <a:buSzTx/>
              <a:buFontTx/>
              <a:buNone/>
              <a:tabLst>
                <a:tab pos="330200" algn="l"/>
                <a:tab pos="673100" algn="l"/>
                <a:tab pos="1003300" algn="l"/>
                <a:tab pos="1346200" algn="l"/>
                <a:tab pos="1689100" algn="l"/>
                <a:tab pos="2019300" algn="l"/>
                <a:tab pos="2362200" algn="l"/>
                <a:tab pos="2705100" algn="l"/>
                <a:tab pos="3035300" algn="l"/>
                <a:tab pos="3378200" algn="l"/>
                <a:tab pos="3721100" algn="l"/>
                <a:tab pos="4051300" algn="l"/>
              </a:tabLst>
              <a:defRPr sz="1800"/>
            </a:pPr>
            <a:r>
              <a:rPr sz="1879"/>
              <a:t>• Begge behandles med et spesielt middel som smøres på</a:t>
            </a:r>
          </a:p>
        </p:txBody>
      </p:sp>
      <p:sp>
        <p:nvSpPr>
          <p:cNvPr id="225" name="Shape 225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>
            <a:lvl1pPr defTabSz="560831">
              <a:defRPr spc="-122" sz="6144"/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2" sz="6144">
                <a:solidFill>
                  <a:srgbClr val="314864"/>
                </a:solidFill>
              </a:rPr>
              <a:t>Gonoré, syfilis, flatlus og skabb</a:t>
            </a:r>
          </a:p>
        </p:txBody>
      </p:sp>
      <p:pic>
        <p:nvPicPr>
          <p:cNvPr id="226" name="frihe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12739" y="-90356"/>
            <a:ext cx="7081722" cy="99343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452627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1979"/>
              <a:t>• Ikke en kjønnssykdom, men den er med her fordi det er en veldig vanlig plage </a:t>
            </a:r>
            <a:endParaRPr sz="1979"/>
          </a:p>
          <a:p>
            <a:pPr lvl="0" marL="0" indent="0" defTabSz="452627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1979"/>
          </a:p>
          <a:p>
            <a:pPr lvl="0" marL="0" indent="0" defTabSz="452627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1979"/>
              <a:t>• Symptomene gjør at en tror det er en kjønnssykdom</a:t>
            </a:r>
            <a:endParaRPr sz="1979"/>
          </a:p>
          <a:p>
            <a:pPr lvl="0" marL="0" indent="0" defTabSz="452627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1979"/>
          </a:p>
          <a:p>
            <a:pPr lvl="0" marL="0" indent="0" defTabSz="452627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1979"/>
              <a:t>• Man kan ha sopp uten å ha hatt sex</a:t>
            </a:r>
            <a:endParaRPr sz="1979"/>
          </a:p>
          <a:p>
            <a:pPr lvl="0" marL="0" indent="0" defTabSz="452627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1979"/>
          </a:p>
          <a:p>
            <a:pPr lvl="0" marL="0" indent="0" defTabSz="452627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1979"/>
              <a:t>• Finnes naturlig i skjeden og gir normalt en hvitaktig utflod hos jenter</a:t>
            </a:r>
            <a:endParaRPr sz="1979"/>
          </a:p>
          <a:p>
            <a:pPr lvl="0" marL="0" indent="0" defTabSz="452627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1979"/>
          </a:p>
          <a:p>
            <a:pPr lvl="0" marL="0" indent="0" defTabSz="452627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1979"/>
              <a:t>• Kan gi svie, kløe og småblødninger</a:t>
            </a:r>
            <a:endParaRPr sz="1979"/>
          </a:p>
          <a:p>
            <a:pPr lvl="0" marL="0" indent="0" defTabSz="452627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1979"/>
          </a:p>
          <a:p>
            <a:pPr lvl="0" marL="0" indent="0" defTabSz="452627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1979"/>
              <a:t>• Samleie kan være vondt</a:t>
            </a:r>
            <a:endParaRPr sz="1979"/>
          </a:p>
          <a:p>
            <a:pPr lvl="0" marL="0" indent="0" defTabSz="452627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1979"/>
          </a:p>
          <a:p>
            <a:pPr lvl="0" marL="0" indent="0" defTabSz="452627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1979"/>
              <a:t>• Hos en gutt viser smitten seg som røde, kløende flekker på penishodet</a:t>
            </a:r>
            <a:endParaRPr sz="1979"/>
          </a:p>
          <a:p>
            <a:pPr lvl="0" marL="0" indent="0" defTabSz="452627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1979"/>
          </a:p>
          <a:p>
            <a:pPr lvl="0" marL="0" indent="0" defTabSz="452627">
              <a:spcBef>
                <a:spcPts val="0"/>
              </a:spcBef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1979"/>
              <a:t>• Behandles med krem, tabletter eller stikkpiller</a:t>
            </a:r>
          </a:p>
        </p:txBody>
      </p:sp>
      <p:sp>
        <p:nvSpPr>
          <p:cNvPr id="229" name="Shape 229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Sopp</a:t>
            </a:r>
          </a:p>
        </p:txBody>
      </p:sp>
      <p:pic>
        <p:nvPicPr>
          <p:cNvPr id="23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32328" y="-60379"/>
            <a:ext cx="6989529" cy="98743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E8C4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title" idx="4294967295"/>
          </p:nvPr>
        </p:nvSpPr>
        <p:spPr>
          <a:xfrm>
            <a:off x="6244166" y="-128522"/>
            <a:ext cx="10653052" cy="1844544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FFFFFF"/>
                </a:solidFill>
              </a:rPr>
              <a:t>Fleip eller fakta?</a:t>
            </a:r>
          </a:p>
        </p:txBody>
      </p:sp>
      <p:pic>
        <p:nvPicPr>
          <p:cNvPr id="23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4498" y="-63500"/>
            <a:ext cx="1120913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E8C4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148166" y="2367028"/>
            <a:ext cx="10653052" cy="7007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En normal penis er vanligvis mellom 13 og 15 cm i erigert tilstand</a:t>
            </a: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Sæd og tiss kan komme ut av penis samtidig</a:t>
            </a: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Du kan ha en seksuelt overførbar infeksjon uten å vite det</a:t>
            </a: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Gjennomsnittsalderen for seksuell debut for norske jenter er ca 17,5 år</a:t>
            </a: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Gjennomsnittsalderen for seksuell debut for norske gutter er ca 18 år</a:t>
            </a:r>
          </a:p>
        </p:txBody>
      </p:sp>
      <p:sp>
        <p:nvSpPr>
          <p:cNvPr id="236" name="Shape 236"/>
          <p:cNvSpPr/>
          <p:nvPr>
            <p:ph type="title" idx="4294967295"/>
          </p:nvPr>
        </p:nvSpPr>
        <p:spPr>
          <a:xfrm>
            <a:off x="6244166" y="-128522"/>
            <a:ext cx="10653052" cy="1844544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FFFFFF"/>
                </a:solidFill>
              </a:rPr>
              <a:t>Fleip eller fakta?</a:t>
            </a:r>
          </a:p>
        </p:txBody>
      </p:sp>
      <p:sp>
        <p:nvSpPr>
          <p:cNvPr id="237" name="Shape 237"/>
          <p:cNvSpPr/>
          <p:nvPr/>
        </p:nvSpPr>
        <p:spPr>
          <a:xfrm>
            <a:off x="6244166" y="455678"/>
            <a:ext cx="10653052" cy="184454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normAutofit fontScale="100000" lnSpcReduction="0"/>
          </a:bodyPr>
          <a:lstStyle/>
          <a:p>
            <a:pPr lvl="0" algn="l">
              <a:defRPr spc="-64" sz="3200">
                <a:solidFill>
                  <a:srgbClr val="615F5C"/>
                </a:solidFill>
                <a:latin typeface="+mn-lt"/>
                <a:ea typeface="+mn-ea"/>
                <a:cs typeface="+mn-cs"/>
                <a:sym typeface="Didot"/>
              </a:defRPr>
            </a:pPr>
          </a:p>
        </p:txBody>
      </p:sp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E8C4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148166" y="2367028"/>
            <a:ext cx="10653052" cy="7007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Man kan ikke bli gravid hvis man bare har sikre perioder</a:t>
            </a: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Man kan bli steril av klamydia</a:t>
            </a: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Omskjæring av jenter er forbudt ved lov i Norge</a:t>
            </a: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Mensen kan forsvinne hvis man slanker seg for mye</a:t>
            </a: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Det er aldersgrense for kondombruk</a:t>
            </a:r>
          </a:p>
        </p:txBody>
      </p:sp>
      <p:sp>
        <p:nvSpPr>
          <p:cNvPr id="240" name="Shape 240"/>
          <p:cNvSpPr/>
          <p:nvPr>
            <p:ph type="title" idx="4294967295"/>
          </p:nvPr>
        </p:nvSpPr>
        <p:spPr>
          <a:xfrm>
            <a:off x="6244166" y="-128522"/>
            <a:ext cx="10653052" cy="1844544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FFFFFF"/>
                </a:solidFill>
              </a:rPr>
              <a:t>Fleip eller fakta?</a:t>
            </a:r>
          </a:p>
        </p:txBody>
      </p:sp>
      <p:sp>
        <p:nvSpPr>
          <p:cNvPr id="241" name="Shape 241"/>
          <p:cNvSpPr/>
          <p:nvPr/>
        </p:nvSpPr>
        <p:spPr>
          <a:xfrm>
            <a:off x="6244166" y="455678"/>
            <a:ext cx="10653052" cy="184454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normAutofit fontScale="100000" lnSpcReduction="0"/>
          </a:bodyPr>
          <a:lstStyle/>
          <a:p>
            <a:pPr lvl="0" algn="l">
              <a:defRPr spc="-64" sz="3200">
                <a:solidFill>
                  <a:srgbClr val="615F5C"/>
                </a:solidFill>
                <a:latin typeface="+mn-lt"/>
                <a:ea typeface="+mn-ea"/>
                <a:cs typeface="+mn-cs"/>
                <a:sym typeface="Didot"/>
              </a:defRPr>
            </a:pPr>
          </a:p>
        </p:txBody>
      </p:sp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E8C4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148166" y="2367028"/>
            <a:ext cx="10653052" cy="7007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Oljebaserte glidemidler skader kondomet</a:t>
            </a: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Kondom er eneste prevensjonsmiddel som beskytter mot kjønnssykdommer</a:t>
            </a: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Man må ha gynekologisk undersøkelse for å få p-piller</a:t>
            </a: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HIV kan overføres fra mor til barn under fødselen </a:t>
            </a: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Halvparten av alle gutter får hovne bryster i en periode i puberteten</a:t>
            </a:r>
          </a:p>
        </p:txBody>
      </p:sp>
      <p:sp>
        <p:nvSpPr>
          <p:cNvPr id="244" name="Shape 244"/>
          <p:cNvSpPr/>
          <p:nvPr>
            <p:ph type="title" idx="4294967295"/>
          </p:nvPr>
        </p:nvSpPr>
        <p:spPr>
          <a:xfrm>
            <a:off x="6244166" y="-128522"/>
            <a:ext cx="10653052" cy="1844544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FFFFFF"/>
                </a:solidFill>
              </a:rPr>
              <a:t>Fleip eller fakta?</a:t>
            </a:r>
          </a:p>
        </p:txBody>
      </p:sp>
      <p:sp>
        <p:nvSpPr>
          <p:cNvPr id="245" name="Shape 245"/>
          <p:cNvSpPr/>
          <p:nvPr/>
        </p:nvSpPr>
        <p:spPr>
          <a:xfrm>
            <a:off x="6244166" y="455678"/>
            <a:ext cx="10653052" cy="184454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normAutofit fontScale="100000" lnSpcReduction="0"/>
          </a:bodyPr>
          <a:lstStyle/>
          <a:p>
            <a:pPr lvl="0" algn="l">
              <a:defRPr spc="-64" sz="3200">
                <a:solidFill>
                  <a:srgbClr val="615F5C"/>
                </a:solidFill>
                <a:latin typeface="+mn-lt"/>
                <a:ea typeface="+mn-ea"/>
                <a:cs typeface="+mn-cs"/>
                <a:sym typeface="Didot"/>
              </a:defRPr>
            </a:pPr>
          </a:p>
        </p:txBody>
      </p:sp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E8C4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148166" y="2367028"/>
            <a:ext cx="10653052" cy="7007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Det er farlig å onanere for ofte</a:t>
            </a: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Det er forbudt for to 15-åringer å ha sex med hverandre</a:t>
            </a: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Hvis en jente ikke blør eller har vondt første gang hun har sex, er hun sikkert ikke jomfru</a:t>
            </a: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Gutter er alltid kåte når de har stiv tiss</a:t>
            </a: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Kvinner i Norge har selv rett til å bestemme om de vil avbryte et svangerskap ved å ta abort</a:t>
            </a:r>
          </a:p>
        </p:txBody>
      </p:sp>
      <p:sp>
        <p:nvSpPr>
          <p:cNvPr id="248" name="Shape 248"/>
          <p:cNvSpPr/>
          <p:nvPr>
            <p:ph type="title" idx="4294967295"/>
          </p:nvPr>
        </p:nvSpPr>
        <p:spPr>
          <a:xfrm>
            <a:off x="6244166" y="-128522"/>
            <a:ext cx="10653052" cy="1844544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FFFFFF"/>
                </a:solidFill>
              </a:rPr>
              <a:t>Fleip eller fakta?</a:t>
            </a:r>
          </a:p>
        </p:txBody>
      </p:sp>
      <p:sp>
        <p:nvSpPr>
          <p:cNvPr id="249" name="Shape 249"/>
          <p:cNvSpPr/>
          <p:nvPr/>
        </p:nvSpPr>
        <p:spPr>
          <a:xfrm>
            <a:off x="6244166" y="455678"/>
            <a:ext cx="10653052" cy="184454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normAutofit fontScale="100000" lnSpcReduction="0"/>
          </a:bodyPr>
          <a:lstStyle/>
          <a:p>
            <a:pPr lvl="0" algn="l">
              <a:defRPr spc="-64" sz="3200">
                <a:solidFill>
                  <a:srgbClr val="615F5C"/>
                </a:solidFill>
                <a:latin typeface="+mn-lt"/>
                <a:ea typeface="+mn-ea"/>
                <a:cs typeface="+mn-cs"/>
                <a:sym typeface="Didot"/>
              </a:defRPr>
            </a:pPr>
          </a:p>
        </p:txBody>
      </p:sp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E8C4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type="title" idx="4294967295"/>
          </p:nvPr>
        </p:nvSpPr>
        <p:spPr>
          <a:xfrm>
            <a:off x="6244166" y="-128522"/>
            <a:ext cx="10653052" cy="1844544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FFFFFF"/>
                </a:solidFill>
              </a:rPr>
              <a:t>Til diskusjon…</a:t>
            </a:r>
          </a:p>
        </p:txBody>
      </p:sp>
      <p:pic>
        <p:nvPicPr>
          <p:cNvPr id="25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9513" y="1541271"/>
            <a:ext cx="10342971" cy="7590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asted-image.tif"/>
          <p:cNvPicPr/>
          <p:nvPr/>
        </p:nvPicPr>
        <p:blipFill>
          <a:blip r:embed="rId2">
            <a:extLst/>
          </a:blip>
          <a:srcRect l="0" t="12521" r="0" b="12521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60831">
              <a:defRPr spc="0" sz="1800">
                <a:solidFill>
                  <a:srgbClr val="000000"/>
                </a:solidFill>
              </a:defRPr>
            </a:pPr>
            <a:r>
              <a:rPr spc="-122" sz="6144">
                <a:solidFill>
                  <a:srgbClr val="314864"/>
                </a:solidFill>
              </a:rPr>
              <a:t>Guttekroppen:</a:t>
            </a:r>
            <a:endParaRPr spc="-122" sz="6144">
              <a:solidFill>
                <a:srgbClr val="314864"/>
              </a:solidFill>
            </a:endParaRPr>
          </a:p>
          <a:p>
            <a:pPr lvl="0" defTabSz="560831">
              <a:defRPr spc="0" sz="1800">
                <a:solidFill>
                  <a:srgbClr val="000000"/>
                </a:solidFill>
              </a:defRPr>
            </a:pPr>
            <a:r>
              <a:rPr spc="-122" sz="6144">
                <a:solidFill>
                  <a:srgbClr val="314864"/>
                </a:solidFill>
              </a:rPr>
              <a:t>Penisen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En gjennomsnittlig penis i erigert tilstand (når man har ståtiss) er 12-18 cm</a:t>
            </a:r>
            <a:endParaRPr sz="2000"/>
          </a:p>
          <a:p>
            <a:pPr lvl="0">
              <a:defRPr sz="1800"/>
            </a:pPr>
            <a:r>
              <a:rPr sz="2000"/>
              <a:t>Hvor stor penis man har når den er slapp, trenger ikke å ha noen sammenheng med hvor stor den er når den er erigert</a:t>
            </a:r>
            <a:endParaRPr sz="2000"/>
          </a:p>
          <a:p>
            <a:pPr lvl="0">
              <a:defRPr sz="1800"/>
            </a:pPr>
            <a:r>
              <a:rPr sz="2000"/>
              <a:t>En liten, slapp penis kan bli stor når den er erigert – og en stor, slapp penis trenger ikke å bli tilsvarende større når den er erigert</a:t>
            </a:r>
            <a:endParaRPr sz="2000"/>
          </a:p>
          <a:p>
            <a:pPr lvl="0">
              <a:defRPr sz="1800"/>
            </a:pPr>
            <a:r>
              <a:rPr sz="2000"/>
              <a:t>Det er helt normalt at en erigert penis peker i alle retninger: Nedover, oppover eller til siden</a:t>
            </a:r>
          </a:p>
        </p:txBody>
      </p:sp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E8C4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148166" y="2367028"/>
            <a:ext cx="10653052" cy="7007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Har fylla skylda?</a:t>
            </a: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Er du bevisst dine egne grenser og hvordan disse endres når du blir beruset?</a:t>
            </a: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Er du bevisst på at det er du som bestemmer hva du vil og ikke vil?</a:t>
            </a: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Er fylla en god unnskyldning?</a:t>
            </a: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Går det an å feste med et glass eller to, eller må det en kasse til for å ha det gøy?</a:t>
            </a:r>
          </a:p>
        </p:txBody>
      </p:sp>
      <p:sp>
        <p:nvSpPr>
          <p:cNvPr id="255" name="Shape 255"/>
          <p:cNvSpPr/>
          <p:nvPr>
            <p:ph type="title" idx="4294967295"/>
          </p:nvPr>
        </p:nvSpPr>
        <p:spPr>
          <a:xfrm>
            <a:off x="6244166" y="-128522"/>
            <a:ext cx="10653052" cy="1844544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FFFFFF"/>
                </a:solidFill>
              </a:rPr>
              <a:t>Til diskusjon…</a:t>
            </a:r>
          </a:p>
        </p:txBody>
      </p:sp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E8C4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/>
        </p:nvSpPr>
        <p:spPr>
          <a:xfrm>
            <a:off x="148166" y="2367028"/>
            <a:ext cx="10653052" cy="7007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Er du god til å si nei? </a:t>
            </a: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Respekterer du et nei? </a:t>
            </a: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Hva synes du om å ha mange og hyppige seksualpartnere?</a:t>
            </a: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Synes du at gutter kan/bør ha flere seksualpartnere enn jenter – hvorfor/hvorfor ikke?</a:t>
            </a: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Hvorfor beskrives ofte en seksuelt aktiv gutt som sjarmør, mens en seksuelt aktiv jente lett blir omtalt som hore?</a:t>
            </a:r>
          </a:p>
        </p:txBody>
      </p:sp>
      <p:sp>
        <p:nvSpPr>
          <p:cNvPr id="258" name="Shape 258"/>
          <p:cNvSpPr/>
          <p:nvPr>
            <p:ph type="title" idx="4294967295"/>
          </p:nvPr>
        </p:nvSpPr>
        <p:spPr>
          <a:xfrm>
            <a:off x="6244166" y="-128522"/>
            <a:ext cx="10653052" cy="1844544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FFFFFF"/>
                </a:solidFill>
              </a:rPr>
              <a:t>Til diskusjon…</a:t>
            </a:r>
          </a:p>
        </p:txBody>
      </p:sp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E8C4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type="title" idx="4294967295"/>
          </p:nvPr>
        </p:nvSpPr>
        <p:spPr>
          <a:xfrm>
            <a:off x="402166" y="-399455"/>
            <a:ext cx="10653052" cy="1844544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FFFFFF"/>
                </a:solidFill>
              </a:rPr>
              <a:t>Helt til slutt…</a:t>
            </a:r>
          </a:p>
        </p:txBody>
      </p:sp>
      <p:pic>
        <p:nvPicPr>
          <p:cNvPr id="26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5328" y="-63500"/>
            <a:ext cx="10098944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E8C4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/>
        </p:nvSpPr>
        <p:spPr>
          <a:xfrm>
            <a:off x="148166" y="2367028"/>
            <a:ext cx="10509582" cy="7007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Den største medisinsk studerte penis er målt til 34,3 cm lang og 15,9 cm i omkrets i erigert tilstand?</a:t>
            </a: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Gjennomsnittslengden på en erigert penis er 15 cm og bare 1% er mer enn 22 cm lang?</a:t>
            </a: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En mann ejakulerer i gjennomsnitt 7 200 ganger i løpet av livet, noe som gir ca 50 liter spermier?</a:t>
            </a:r>
          </a:p>
        </p:txBody>
      </p:sp>
      <p:sp>
        <p:nvSpPr>
          <p:cNvPr id="264" name="Shape 264"/>
          <p:cNvSpPr/>
          <p:nvPr/>
        </p:nvSpPr>
        <p:spPr>
          <a:xfrm>
            <a:off x="402166" y="-399455"/>
            <a:ext cx="10653052" cy="1844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algn="l">
              <a:defRPr spc="-128" sz="6400">
                <a:solidFill>
                  <a:srgbClr val="FFFFFF"/>
                </a:solid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FFFFFF"/>
                </a:solidFill>
              </a:rPr>
              <a:t>Visste du at?</a:t>
            </a:r>
          </a:p>
        </p:txBody>
      </p:sp>
    </p:spTree>
  </p:cSld>
  <p:clrMapOvr>
    <a:masterClrMapping/>
  </p:clrMapOvr>
  <p:transition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E8C4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>
            <a:off x="148166" y="2367028"/>
            <a:ext cx="10509582" cy="7007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Ejakuleringshastigheten er ca 40 km/t og at en spermie svømmer i gjennomsnitt 1-4 mm i minuttet?</a:t>
            </a: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Flest orgasmer målt på én time er 134 ganger for en jente og 16 for en gutt?</a:t>
            </a: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pc="-64" sz="320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pc="-64" sz="3200"/>
              <a:t>Et gjennomsnittlig samleie i Italia varer i 14 minutter, i Tyskland 17, i Storbritannia 21? Og at brasilianerne topper med 30 minutter og thailenderne ivrigst med bare 10?</a:t>
            </a:r>
          </a:p>
        </p:txBody>
      </p:sp>
      <p:sp>
        <p:nvSpPr>
          <p:cNvPr id="267" name="Shape 267"/>
          <p:cNvSpPr/>
          <p:nvPr/>
        </p:nvSpPr>
        <p:spPr>
          <a:xfrm>
            <a:off x="402166" y="-399455"/>
            <a:ext cx="10653052" cy="1844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algn="l">
              <a:defRPr spc="-128" sz="6400">
                <a:solidFill>
                  <a:srgbClr val="FFFFFF"/>
                </a:solid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FFFFFF"/>
                </a:solidFill>
              </a:rPr>
              <a:t>Visste du at?</a:t>
            </a:r>
          </a:p>
        </p:txBody>
      </p:sp>
    </p:spTree>
  </p:cSld>
  <p:clrMapOvr>
    <a:masterClrMapping/>
  </p:clrMapOvr>
  <p:transition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E8C4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/>
        </p:nvSpPr>
        <p:spPr>
          <a:xfrm>
            <a:off x="148166" y="2367028"/>
            <a:ext cx="12527295" cy="3486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>
              <a:defRPr spc="-128" sz="6400">
                <a:solidFill>
                  <a:srgbClr val="FFFFFF"/>
                </a:solidFill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FFFFFF"/>
                </a:solidFill>
              </a:rPr>
              <a:t>(The end)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asted-image.tif"/>
          <p:cNvPicPr/>
          <p:nvPr/>
        </p:nvPicPr>
        <p:blipFill>
          <a:blip r:embed="rId2">
            <a:extLst/>
          </a:blip>
          <a:srcRect l="21925" t="0" r="21925" b="0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pc="-122" sz="6144"/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2" sz="6144">
                <a:solidFill>
                  <a:srgbClr val="314864"/>
                </a:solidFill>
              </a:rPr>
              <a:t>Kroppene: Hva er likt og ulikt?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Gutter har utovertiss og jenter har innovertiss</a:t>
            </a:r>
            <a:endParaRPr sz="2000"/>
          </a:p>
          <a:p>
            <a:pPr lvl="0">
              <a:defRPr sz="1800"/>
            </a:pPr>
            <a:r>
              <a:rPr sz="2000"/>
              <a:t>Utover dette er gutte- og jentekroppen ganske like</a:t>
            </a:r>
            <a:endParaRPr sz="2000"/>
          </a:p>
          <a:p>
            <a:pPr lvl="0">
              <a:defRPr sz="1800"/>
            </a:pPr>
            <a:r>
              <a:rPr sz="2000"/>
              <a:t>I fosterstadiet er det de samme cellene som er anlegget for penis og klitoris</a:t>
            </a:r>
            <a:endParaRPr sz="2000"/>
          </a:p>
          <a:p>
            <a:pPr lvl="0">
              <a:defRPr sz="1800"/>
            </a:pPr>
            <a:r>
              <a:rPr sz="2000"/>
              <a:t>Man kan si at klitoris er en liten penis</a:t>
            </a:r>
            <a:endParaRPr sz="2000"/>
          </a:p>
          <a:p>
            <a:pPr lvl="0">
              <a:defRPr sz="1800"/>
            </a:pPr>
            <a:r>
              <a:rPr sz="2000"/>
              <a:t>Klitoris er dekket av en liten hudfold som tilsvarer forhuden på penis</a:t>
            </a:r>
            <a:endParaRPr sz="2000"/>
          </a:p>
          <a:p>
            <a:pPr lvl="0">
              <a:defRPr sz="1800"/>
            </a:pPr>
            <a:r>
              <a:rPr sz="2000"/>
              <a:t>De fleste gutter har forhud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asted-image.tif"/>
          <p:cNvPicPr/>
          <p:nvPr/>
        </p:nvPicPr>
        <p:blipFill>
          <a:blip r:embed="rId2">
            <a:extLst/>
          </a:blip>
          <a:srcRect l="15804" t="0" r="15804" b="0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Orgasme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2000"/>
              <a:t>Orgasme er en samling av svært nytelsesfulle, kroppslige opplevelser kombinert med en følelse av avspenthet</a:t>
            </a:r>
            <a:endParaRPr b="1" sz="2000"/>
          </a:p>
          <a:p>
            <a:pPr lvl="0">
              <a:defRPr sz="1800"/>
            </a:pPr>
            <a:r>
              <a:rPr sz="2000"/>
              <a:t>Hos begge kjønn vil mange muskler i bekkenet trekke seg sammen – og gutten vil i de fleste tilfeller få sædutløsning samtidig med orgasmen</a:t>
            </a:r>
            <a:endParaRPr sz="2000"/>
          </a:p>
          <a:p>
            <a:pPr lvl="0">
              <a:defRPr sz="1800"/>
            </a:pPr>
            <a:r>
              <a:rPr sz="2000"/>
              <a:t>De fleste jenter bruker lengre tid for å bli klar for et samleie enn det gutter gjør</a:t>
            </a:r>
            <a:endParaRPr sz="2000"/>
          </a:p>
          <a:p>
            <a:pPr lvl="0">
              <a:defRPr sz="1800"/>
            </a:pPr>
            <a:r>
              <a:rPr sz="2000"/>
              <a:t>Jenter bruker også lengre tid på å oppnå orgasme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asted-image.tif"/>
          <p:cNvPicPr/>
          <p:nvPr/>
        </p:nvPicPr>
        <p:blipFill>
          <a:blip r:embed="rId2">
            <a:extLst/>
          </a:blip>
          <a:srcRect l="17806" t="0" r="17806" b="0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314864"/>
                </a:solidFill>
              </a:rPr>
              <a:t>Orgasme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De vanligste orgasmetypene er klitoris- og G-punktsorgasme </a:t>
            </a:r>
            <a:endParaRPr sz="2000"/>
          </a:p>
          <a:p>
            <a:pPr lvl="0">
              <a:defRPr sz="1800"/>
            </a:pPr>
            <a:r>
              <a:rPr sz="2000"/>
              <a:t>Hvor en jentes G-punkt ligger, er  individuelt fra jente til jente</a:t>
            </a:r>
            <a:endParaRPr sz="2000"/>
          </a:p>
          <a:p>
            <a:pPr lvl="0">
              <a:defRPr sz="1800"/>
            </a:pPr>
            <a:r>
              <a:rPr sz="2000"/>
              <a:t>Guttenes G-punkt ligger i prostatakjertelen, en bønneformet struktur som ligger 3-4 cm inn i anus og opp mot magen</a:t>
            </a:r>
            <a:endParaRPr sz="2000"/>
          </a:p>
          <a:p>
            <a:pPr lvl="0">
              <a:defRPr sz="1800"/>
            </a:pPr>
            <a:r>
              <a:rPr sz="2000"/>
              <a:t>Gutter kan derfor få orgasme uten å stimulere penis, men den vanligste formen for orgasme hos gutter er som jentenes klitorisorgasme</a:t>
            </a:r>
            <a:endParaRPr sz="2000"/>
          </a:p>
          <a:p>
            <a:pPr lvl="0">
              <a:defRPr sz="1800"/>
            </a:pPr>
            <a:r>
              <a:rPr sz="2000"/>
              <a:t>På baksiden av penishodet er det en liten streng, i dette området er gutten mest følsom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532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 idx="4294967295"/>
          </p:nvPr>
        </p:nvSpPr>
        <p:spPr>
          <a:xfrm>
            <a:off x="6654800" y="4202178"/>
            <a:ext cx="5816600" cy="3423577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FFFFFF"/>
                </a:solidFill>
              </a:rPr>
              <a:t>Seksuelle </a:t>
            </a:r>
            <a:endParaRPr spc="-128" sz="6400">
              <a:solidFill>
                <a:srgbClr val="FFFFFF"/>
              </a:solidFill>
            </a:endParaRPr>
          </a:p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28" sz="6400">
                <a:solidFill>
                  <a:srgbClr val="FFFFFF"/>
                </a:solidFill>
              </a:rPr>
              <a:t>rettigheter og plikter</a:t>
            </a:r>
          </a:p>
        </p:txBody>
      </p:sp>
      <p:pic>
        <p:nvPicPr>
          <p:cNvPr id="79" name="pasted-image.tif"/>
          <p:cNvPicPr/>
          <p:nvPr/>
        </p:nvPicPr>
        <p:blipFill>
          <a:blip r:embed="rId2">
            <a:extLst/>
          </a:blip>
          <a:srcRect l="10859" t="0" r="10859" b="0"/>
          <a:stretch>
            <a:fillRect/>
          </a:stretch>
        </p:blipFill>
        <p:spPr>
          <a:xfrm>
            <a:off x="368300" y="444500"/>
            <a:ext cx="6121400" cy="8724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